
<file path=[Content_Types].xml><?xml version="1.0" encoding="utf-8"?>
<Types xmlns="http://schemas.openxmlformats.org/package/2006/content-types">
  <Default Extension="png" ContentType="image/png"/>
  <Default Extension="1956E9A0"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13" r:id="rId2"/>
    <p:sldId id="335" r:id="rId3"/>
    <p:sldId id="336" r:id="rId4"/>
    <p:sldId id="337" r:id="rId5"/>
    <p:sldId id="349" r:id="rId6"/>
    <p:sldId id="350" r:id="rId7"/>
    <p:sldId id="339" r:id="rId8"/>
    <p:sldId id="323"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2" autoAdjust="0"/>
    <p:restoredTop sz="89245" autoAdjust="0"/>
  </p:normalViewPr>
  <p:slideViewPr>
    <p:cSldViewPr>
      <p:cViewPr>
        <p:scale>
          <a:sx n="98" d="100"/>
          <a:sy n="98" d="100"/>
        </p:scale>
        <p:origin x="-1386" y="-72"/>
      </p:cViewPr>
      <p:guideLst>
        <p:guide orient="horz" pos="2160"/>
        <p:guide pos="2880"/>
      </p:guideLst>
    </p:cSldViewPr>
  </p:slideViewPr>
  <p:notesTextViewPr>
    <p:cViewPr>
      <p:scale>
        <a:sx n="1" d="1"/>
        <a:sy n="1" d="1"/>
      </p:scale>
      <p:origin x="0" y="0"/>
    </p:cViewPr>
  </p:notesTextViewPr>
  <p:sorterViewPr>
    <p:cViewPr>
      <p:scale>
        <a:sx n="130" d="100"/>
        <a:sy n="130" d="100"/>
      </p:scale>
      <p:origin x="0" y="0"/>
    </p:cViewPr>
  </p:sorterViewPr>
  <p:notesViewPr>
    <p:cSldViewPr>
      <p:cViewPr varScale="1">
        <p:scale>
          <a:sx n="67" d="100"/>
          <a:sy n="67" d="100"/>
        </p:scale>
        <p:origin x="-274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13" tIns="45706" rIns="91413" bIns="45706" rtlCol="0"/>
          <a:lstStyle>
            <a:lvl1pPr algn="l">
              <a:defRPr sz="1200"/>
            </a:lvl1pPr>
          </a:lstStyle>
          <a:p>
            <a:endParaRPr lang="en-GB"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413" tIns="45706" rIns="91413" bIns="45706" rtlCol="0"/>
          <a:lstStyle>
            <a:lvl1pPr algn="r">
              <a:defRPr sz="1200"/>
            </a:lvl1pPr>
          </a:lstStyle>
          <a:p>
            <a:fld id="{FBFD465E-6E00-43EF-B592-F7C341042EE6}" type="datetimeFigureOut">
              <a:rPr lang="en-GB" smtClean="0"/>
              <a:t>21/10/2021</a:t>
            </a:fld>
            <a:endParaRPr lang="en-GB"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1413" tIns="45706" rIns="91413" bIns="45706" rtlCol="0" anchor="b"/>
          <a:lstStyle>
            <a:lvl1pPr algn="l">
              <a:defRPr sz="1200"/>
            </a:lvl1pPr>
          </a:lstStyle>
          <a:p>
            <a:endParaRPr lang="en-GB"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1413" tIns="45706" rIns="91413" bIns="45706" rtlCol="0" anchor="b"/>
          <a:lstStyle>
            <a:lvl1pPr algn="r">
              <a:defRPr sz="1200"/>
            </a:lvl1pPr>
          </a:lstStyle>
          <a:p>
            <a:fld id="{CCF9382E-BF3D-4F15-B9E0-58BFCE932FAE}" type="slidenum">
              <a:rPr lang="en-GB" smtClean="0"/>
              <a:t>‹#›</a:t>
            </a:fld>
            <a:endParaRPr lang="en-GB" dirty="0"/>
          </a:p>
        </p:txBody>
      </p:sp>
    </p:spTree>
    <p:extLst>
      <p:ext uri="{BB962C8B-B14F-4D97-AF65-F5344CB8AC3E}">
        <p14:creationId xmlns:p14="http://schemas.microsoft.com/office/powerpoint/2010/main" val="3623715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13" tIns="45706" rIns="91413" bIns="45706" rtlCol="0"/>
          <a:lstStyle>
            <a:lvl1pPr algn="l">
              <a:defRPr sz="1200"/>
            </a:lvl1pPr>
          </a:lstStyle>
          <a:p>
            <a:endParaRPr lang="en-GB" dirty="0"/>
          </a:p>
        </p:txBody>
      </p:sp>
      <p:sp>
        <p:nvSpPr>
          <p:cNvPr id="3" name="Date Placeholder 2"/>
          <p:cNvSpPr>
            <a:spLocks noGrp="1"/>
          </p:cNvSpPr>
          <p:nvPr>
            <p:ph type="dt" idx="1"/>
          </p:nvPr>
        </p:nvSpPr>
        <p:spPr>
          <a:xfrm>
            <a:off x="3970938" y="0"/>
            <a:ext cx="3037840" cy="464820"/>
          </a:xfrm>
          <a:prstGeom prst="rect">
            <a:avLst/>
          </a:prstGeom>
        </p:spPr>
        <p:txBody>
          <a:bodyPr vert="horz" lIns="91413" tIns="45706" rIns="91413" bIns="45706" rtlCol="0"/>
          <a:lstStyle>
            <a:lvl1pPr algn="r">
              <a:defRPr sz="1200"/>
            </a:lvl1pPr>
          </a:lstStyle>
          <a:p>
            <a:fld id="{1EEC5E4F-4EAD-493A-8CCC-1C344E4E412E}" type="datetimeFigureOut">
              <a:rPr lang="en-GB" smtClean="0"/>
              <a:t>21/10/2021</a:t>
            </a:fld>
            <a:endParaRPr lang="en-GB"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13" tIns="45706" rIns="91413" bIns="45706" rtlCol="0" anchor="ctr"/>
          <a:lstStyle/>
          <a:p>
            <a:endParaRPr lang="en-GB"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13" tIns="45706" rIns="91413" bIns="4570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1413" tIns="45706" rIns="91413" bIns="45706"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13" tIns="45706" rIns="91413" bIns="45706" rtlCol="0" anchor="b"/>
          <a:lstStyle>
            <a:lvl1pPr algn="r">
              <a:defRPr sz="1200"/>
            </a:lvl1pPr>
          </a:lstStyle>
          <a:p>
            <a:fld id="{EE7FD918-79C4-4D0E-8F68-1C1D7328D8C2}" type="slidenum">
              <a:rPr lang="en-GB" smtClean="0"/>
              <a:t>‹#›</a:t>
            </a:fld>
            <a:endParaRPr lang="en-GB" dirty="0"/>
          </a:p>
        </p:txBody>
      </p:sp>
    </p:spTree>
    <p:extLst>
      <p:ext uri="{BB962C8B-B14F-4D97-AF65-F5344CB8AC3E}">
        <p14:creationId xmlns:p14="http://schemas.microsoft.com/office/powerpoint/2010/main" val="2469024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7FD918-79C4-4D0E-8F68-1C1D7328D8C2}" type="slidenum">
              <a:rPr lang="en-GB" smtClean="0"/>
              <a:t>1</a:t>
            </a:fld>
            <a:endParaRPr lang="en-GB" dirty="0"/>
          </a:p>
        </p:txBody>
      </p:sp>
    </p:spTree>
    <p:extLst>
      <p:ext uri="{BB962C8B-B14F-4D97-AF65-F5344CB8AC3E}">
        <p14:creationId xmlns:p14="http://schemas.microsoft.com/office/powerpoint/2010/main" val="3727297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7FD918-79C4-4D0E-8F68-1C1D7328D8C2}" type="slidenum">
              <a:rPr lang="en-GB" smtClean="0"/>
              <a:t>2</a:t>
            </a:fld>
            <a:endParaRPr lang="en-GB" dirty="0"/>
          </a:p>
        </p:txBody>
      </p:sp>
    </p:spTree>
    <p:extLst>
      <p:ext uri="{BB962C8B-B14F-4D97-AF65-F5344CB8AC3E}">
        <p14:creationId xmlns:p14="http://schemas.microsoft.com/office/powerpoint/2010/main" val="413805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7FD918-79C4-4D0E-8F68-1C1D7328D8C2}"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3452681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7FD918-79C4-4D0E-8F68-1C1D7328D8C2}" type="slidenum">
              <a:rPr lang="en-GB" smtClean="0"/>
              <a:t>7</a:t>
            </a:fld>
            <a:endParaRPr lang="en-GB" dirty="0"/>
          </a:p>
        </p:txBody>
      </p:sp>
    </p:spTree>
    <p:extLst>
      <p:ext uri="{BB962C8B-B14F-4D97-AF65-F5344CB8AC3E}">
        <p14:creationId xmlns:p14="http://schemas.microsoft.com/office/powerpoint/2010/main" val="413805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7FD918-79C4-4D0E-8F68-1C1D7328D8C2}" type="slidenum">
              <a:rPr lang="en-GB" smtClean="0"/>
              <a:t>8</a:t>
            </a:fld>
            <a:endParaRPr lang="en-GB" dirty="0"/>
          </a:p>
        </p:txBody>
      </p:sp>
    </p:spTree>
    <p:extLst>
      <p:ext uri="{BB962C8B-B14F-4D97-AF65-F5344CB8AC3E}">
        <p14:creationId xmlns:p14="http://schemas.microsoft.com/office/powerpoint/2010/main" val="7416110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3A1D91B-F128-49C8-8FFE-5923CD2233EB}" type="datetime1">
              <a:rPr lang="en-GB" smtClean="0"/>
              <a:t>21/10/2021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8559D8-7EB3-4D4E-A3FE-870D5FADE24C}" type="slidenum">
              <a:rPr lang="en-GB" smtClean="0"/>
              <a:t>‹#›</a:t>
            </a:fld>
            <a:endParaRPr lang="en-GB" dirty="0"/>
          </a:p>
        </p:txBody>
      </p:sp>
      <p:grpSp>
        <p:nvGrpSpPr>
          <p:cNvPr id="13" name="Group 12"/>
          <p:cNvGrpSpPr/>
          <p:nvPr userDrawn="1"/>
        </p:nvGrpSpPr>
        <p:grpSpPr>
          <a:xfrm>
            <a:off x="-1" y="1"/>
            <a:ext cx="9144001" cy="6857999"/>
            <a:chOff x="-1" y="1"/>
            <a:chExt cx="9144001" cy="6857999"/>
          </a:xfrm>
        </p:grpSpPr>
        <p:pic>
          <p:nvPicPr>
            <p:cNvPr id="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9600"/>
              <a:ext cx="91440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 name="Group 14"/>
            <p:cNvGrpSpPr/>
            <p:nvPr/>
          </p:nvGrpSpPr>
          <p:grpSpPr>
            <a:xfrm>
              <a:off x="-1" y="1"/>
              <a:ext cx="9144000" cy="6857999"/>
              <a:chOff x="-1" y="1"/>
              <a:chExt cx="9144000" cy="6857999"/>
            </a:xfrm>
          </p:grpSpPr>
          <p:pic>
            <p:nvPicPr>
              <p:cNvPr id="1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55577" b="50000"/>
              <a:stretch/>
            </p:blipFill>
            <p:spPr bwMode="auto">
              <a:xfrm>
                <a:off x="0" y="1"/>
                <a:ext cx="9143999" cy="1269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55577" b="50000"/>
              <a:stretch/>
            </p:blipFill>
            <p:spPr bwMode="auto">
              <a:xfrm>
                <a:off x="-1" y="5588184"/>
                <a:ext cx="9143999" cy="1269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Tree>
    <p:extLst>
      <p:ext uri="{BB962C8B-B14F-4D97-AF65-F5344CB8AC3E}">
        <p14:creationId xmlns:p14="http://schemas.microsoft.com/office/powerpoint/2010/main" val="2627617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A05F5FE-B38E-407E-B837-2096BDC733DA}" type="datetimeFigureOut">
              <a:rPr lang="en-GB"/>
              <a:pPr>
                <a:defRPr/>
              </a:pPr>
              <a:t>21/10/2021</a:t>
            </a:fld>
            <a:endParaRPr lang="en-GB" dirty="0"/>
          </a:p>
        </p:txBody>
      </p:sp>
      <p:sp>
        <p:nvSpPr>
          <p:cNvPr id="6" name="Footer Placeholder 5"/>
          <p:cNvSpPr>
            <a:spLocks noGrp="1"/>
          </p:cNvSpPr>
          <p:nvPr>
            <p:ph type="ftr" sz="quarter" idx="11"/>
          </p:nvPr>
        </p:nvSpPr>
        <p:spPr/>
        <p:txBody>
          <a:bodyPr/>
          <a:lstStyle>
            <a:lvl1pPr>
              <a:defRPr/>
            </a:lvl1pPr>
          </a:lstStyle>
          <a:p>
            <a:pPr>
              <a:defRPr/>
            </a:pPr>
            <a:endParaRPr lang="en-GB" dirty="0"/>
          </a:p>
        </p:txBody>
      </p:sp>
      <p:sp>
        <p:nvSpPr>
          <p:cNvPr id="7" name="Slide Number Placeholder 6"/>
          <p:cNvSpPr>
            <a:spLocks noGrp="1"/>
          </p:cNvSpPr>
          <p:nvPr>
            <p:ph type="sldNum" sz="quarter" idx="12"/>
          </p:nvPr>
        </p:nvSpPr>
        <p:spPr/>
        <p:txBody>
          <a:bodyPr/>
          <a:lstStyle>
            <a:lvl1pPr>
              <a:defRPr/>
            </a:lvl1pPr>
          </a:lstStyle>
          <a:p>
            <a:pPr>
              <a:defRPr/>
            </a:pPr>
            <a:fld id="{8CBA9D54-E674-4F43-9F2F-290258DF8DA6}" type="slidenum">
              <a:rPr lang="en-GB"/>
              <a:pPr>
                <a:defRPr/>
              </a:pPr>
              <a:t>‹#›</a:t>
            </a:fld>
            <a:endParaRPr lang="en-GB" dirty="0"/>
          </a:p>
        </p:txBody>
      </p:sp>
    </p:spTree>
    <p:extLst>
      <p:ext uri="{BB962C8B-B14F-4D97-AF65-F5344CB8AC3E}">
        <p14:creationId xmlns:p14="http://schemas.microsoft.com/office/powerpoint/2010/main" val="54852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1CBCAE1-8AC6-4D64-BDFF-418BC4740760}" type="datetimeFigureOut">
              <a:rPr lang="en-GB"/>
              <a:pPr>
                <a:defRPr/>
              </a:pPr>
              <a:t>21/10/2021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F455A625-11EC-4E20-917D-E1D6BC1286DE}" type="slidenum">
              <a:rPr lang="en-GB"/>
              <a:pPr>
                <a:defRPr/>
              </a:pPr>
              <a:t>‹#›</a:t>
            </a:fld>
            <a:endParaRPr lang="en-GB" dirty="0"/>
          </a:p>
        </p:txBody>
      </p:sp>
    </p:spTree>
    <p:extLst>
      <p:ext uri="{BB962C8B-B14F-4D97-AF65-F5344CB8AC3E}">
        <p14:creationId xmlns:p14="http://schemas.microsoft.com/office/powerpoint/2010/main" val="1138909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2548493-BC6C-44BA-883F-2E5B6CB7FA44}" type="datetimeFigureOut">
              <a:rPr lang="en-GB"/>
              <a:pPr>
                <a:defRPr/>
              </a:pPr>
              <a:t>21/10/2021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813EEB35-C05B-4277-BDFB-56BE1779DB5D}" type="slidenum">
              <a:rPr lang="en-GB"/>
              <a:pPr>
                <a:defRPr/>
              </a:pPr>
              <a:t>‹#›</a:t>
            </a:fld>
            <a:endParaRPr lang="en-GB" dirty="0"/>
          </a:p>
        </p:txBody>
      </p:sp>
    </p:spTree>
    <p:extLst>
      <p:ext uri="{BB962C8B-B14F-4D97-AF65-F5344CB8AC3E}">
        <p14:creationId xmlns:p14="http://schemas.microsoft.com/office/powerpoint/2010/main" val="2525385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D0555E4-8AFB-40CC-8E93-5263048BEBEE}" type="datetimeFigureOut">
              <a:rPr lang="en-GB"/>
              <a:pPr>
                <a:defRPr/>
              </a:pPr>
              <a:t>21/10/2021</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4612E0B8-EDBF-4DD5-A87E-0F860C97BBEE}" type="slidenum">
              <a:rPr lang="en-GB"/>
              <a:pPr>
                <a:defRPr/>
              </a:pPr>
              <a:t>‹#›</a:t>
            </a:fld>
            <a:endParaRPr lang="en-GB" dirty="0"/>
          </a:p>
        </p:txBody>
      </p:sp>
    </p:spTree>
    <p:extLst>
      <p:ext uri="{BB962C8B-B14F-4D97-AF65-F5344CB8AC3E}">
        <p14:creationId xmlns:p14="http://schemas.microsoft.com/office/powerpoint/2010/main" val="4271180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4DD46DF-F77D-4BC3-94AD-DC38032B5D7B}" type="datetimeFigureOut">
              <a:rPr lang="en-GB"/>
              <a:pPr>
                <a:defRPr/>
              </a:pPr>
              <a:t>21/10/2021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0FF70E2-B505-4DE9-9548-0CA88FFED6D5}" type="slidenum">
              <a:rPr lang="en-GB"/>
              <a:pPr>
                <a:defRPr/>
              </a:pPr>
              <a:t>‹#›</a:t>
            </a:fld>
            <a:endParaRPr lang="en-GB" dirty="0"/>
          </a:p>
        </p:txBody>
      </p:sp>
    </p:spTree>
    <p:extLst>
      <p:ext uri="{BB962C8B-B14F-4D97-AF65-F5344CB8AC3E}">
        <p14:creationId xmlns:p14="http://schemas.microsoft.com/office/powerpoint/2010/main" val="1335738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5A31C47-DCB5-4BB9-AFE6-53F37904900F}" type="datetimeFigureOut">
              <a:rPr lang="en-GB"/>
              <a:pPr>
                <a:defRPr/>
              </a:pPr>
              <a:t>21/10/2021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97E56E7B-4265-4764-841D-14417589364C}" type="slidenum">
              <a:rPr lang="en-GB"/>
              <a:pPr>
                <a:defRPr/>
              </a:pPr>
              <a:t>‹#›</a:t>
            </a:fld>
            <a:endParaRPr lang="en-GB" dirty="0"/>
          </a:p>
        </p:txBody>
      </p:sp>
    </p:spTree>
    <p:extLst>
      <p:ext uri="{BB962C8B-B14F-4D97-AF65-F5344CB8AC3E}">
        <p14:creationId xmlns:p14="http://schemas.microsoft.com/office/powerpoint/2010/main" val="1390304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F0AB669-20FC-40DD-BE8E-E909E7784E43}" type="datetimeFigureOut">
              <a:rPr lang="en-GB"/>
              <a:pPr>
                <a:defRPr/>
              </a:pPr>
              <a:t>21/10/2021</a:t>
            </a:fld>
            <a:endParaRPr lang="en-GB" dirty="0"/>
          </a:p>
        </p:txBody>
      </p:sp>
      <p:sp>
        <p:nvSpPr>
          <p:cNvPr id="6" name="Footer Placeholder 5"/>
          <p:cNvSpPr>
            <a:spLocks noGrp="1"/>
          </p:cNvSpPr>
          <p:nvPr>
            <p:ph type="ftr" sz="quarter" idx="11"/>
          </p:nvPr>
        </p:nvSpPr>
        <p:spPr/>
        <p:txBody>
          <a:bodyPr/>
          <a:lstStyle>
            <a:lvl1pPr>
              <a:defRPr/>
            </a:lvl1pPr>
          </a:lstStyle>
          <a:p>
            <a:pPr>
              <a:defRPr/>
            </a:pPr>
            <a:endParaRPr lang="en-GB" dirty="0"/>
          </a:p>
        </p:txBody>
      </p:sp>
      <p:sp>
        <p:nvSpPr>
          <p:cNvPr id="7" name="Slide Number Placeholder 6"/>
          <p:cNvSpPr>
            <a:spLocks noGrp="1"/>
          </p:cNvSpPr>
          <p:nvPr>
            <p:ph type="sldNum" sz="quarter" idx="12"/>
          </p:nvPr>
        </p:nvSpPr>
        <p:spPr/>
        <p:txBody>
          <a:bodyPr/>
          <a:lstStyle>
            <a:lvl1pPr>
              <a:defRPr/>
            </a:lvl1pPr>
          </a:lstStyle>
          <a:p>
            <a:pPr>
              <a:defRPr/>
            </a:pPr>
            <a:fld id="{3C69DDBC-5560-4461-A16C-10C5E9FCBFDC}" type="slidenum">
              <a:rPr lang="en-GB"/>
              <a:pPr>
                <a:defRPr/>
              </a:pPr>
              <a:t>‹#›</a:t>
            </a:fld>
            <a:endParaRPr lang="en-GB" dirty="0"/>
          </a:p>
        </p:txBody>
      </p:sp>
    </p:spTree>
    <p:extLst>
      <p:ext uri="{BB962C8B-B14F-4D97-AF65-F5344CB8AC3E}">
        <p14:creationId xmlns:p14="http://schemas.microsoft.com/office/powerpoint/2010/main" val="134906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25CF6F0-D13D-43CC-9318-789F0E24271C}" type="datetimeFigureOut">
              <a:rPr lang="en-GB"/>
              <a:pPr>
                <a:defRPr/>
              </a:pPr>
              <a:t>21/10/2021</a:t>
            </a:fld>
            <a:endParaRPr lang="en-GB" dirty="0"/>
          </a:p>
        </p:txBody>
      </p:sp>
      <p:sp>
        <p:nvSpPr>
          <p:cNvPr id="8" name="Footer Placeholder 7"/>
          <p:cNvSpPr>
            <a:spLocks noGrp="1"/>
          </p:cNvSpPr>
          <p:nvPr>
            <p:ph type="ftr" sz="quarter" idx="11"/>
          </p:nvPr>
        </p:nvSpPr>
        <p:spPr/>
        <p:txBody>
          <a:bodyPr/>
          <a:lstStyle>
            <a:lvl1pPr>
              <a:defRPr/>
            </a:lvl1pPr>
          </a:lstStyle>
          <a:p>
            <a:pPr>
              <a:defRPr/>
            </a:pPr>
            <a:endParaRPr lang="en-GB" dirty="0"/>
          </a:p>
        </p:txBody>
      </p:sp>
      <p:sp>
        <p:nvSpPr>
          <p:cNvPr id="9" name="Slide Number Placeholder 8"/>
          <p:cNvSpPr>
            <a:spLocks noGrp="1"/>
          </p:cNvSpPr>
          <p:nvPr>
            <p:ph type="sldNum" sz="quarter" idx="12"/>
          </p:nvPr>
        </p:nvSpPr>
        <p:spPr/>
        <p:txBody>
          <a:bodyPr/>
          <a:lstStyle>
            <a:lvl1pPr>
              <a:defRPr/>
            </a:lvl1pPr>
          </a:lstStyle>
          <a:p>
            <a:pPr>
              <a:defRPr/>
            </a:pPr>
            <a:fld id="{D8914838-CD9D-4D7D-A976-3FB2314E3419}" type="slidenum">
              <a:rPr lang="en-GB"/>
              <a:pPr>
                <a:defRPr/>
              </a:pPr>
              <a:t>‹#›</a:t>
            </a:fld>
            <a:endParaRPr lang="en-GB" dirty="0"/>
          </a:p>
        </p:txBody>
      </p:sp>
    </p:spTree>
    <p:extLst>
      <p:ext uri="{BB962C8B-B14F-4D97-AF65-F5344CB8AC3E}">
        <p14:creationId xmlns:p14="http://schemas.microsoft.com/office/powerpoint/2010/main" val="2430522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95BABCB-4CB3-4CDD-854A-1B8D98BE0377}" type="datetimeFigureOut">
              <a:rPr lang="en-GB"/>
              <a:pPr>
                <a:defRPr/>
              </a:pPr>
              <a:t>21/10/2021</a:t>
            </a:fld>
            <a:endParaRPr lang="en-GB" dirty="0"/>
          </a:p>
        </p:txBody>
      </p:sp>
      <p:sp>
        <p:nvSpPr>
          <p:cNvPr id="4" name="Footer Placeholder 3"/>
          <p:cNvSpPr>
            <a:spLocks noGrp="1"/>
          </p:cNvSpPr>
          <p:nvPr>
            <p:ph type="ftr" sz="quarter" idx="11"/>
          </p:nvPr>
        </p:nvSpPr>
        <p:spPr/>
        <p:txBody>
          <a:bodyPr/>
          <a:lstStyle>
            <a:lvl1pPr>
              <a:defRPr/>
            </a:lvl1pPr>
          </a:lstStyle>
          <a:p>
            <a:pPr>
              <a:defRPr/>
            </a:pPr>
            <a:endParaRPr lang="en-GB" dirty="0"/>
          </a:p>
        </p:txBody>
      </p:sp>
      <p:sp>
        <p:nvSpPr>
          <p:cNvPr id="5" name="Slide Number Placeholder 4"/>
          <p:cNvSpPr>
            <a:spLocks noGrp="1"/>
          </p:cNvSpPr>
          <p:nvPr>
            <p:ph type="sldNum" sz="quarter" idx="12"/>
          </p:nvPr>
        </p:nvSpPr>
        <p:spPr/>
        <p:txBody>
          <a:bodyPr/>
          <a:lstStyle>
            <a:lvl1pPr>
              <a:defRPr/>
            </a:lvl1pPr>
          </a:lstStyle>
          <a:p>
            <a:pPr>
              <a:defRPr/>
            </a:pPr>
            <a:fld id="{02472ABE-79EF-4859-B4D2-8B27C21783E3}" type="slidenum">
              <a:rPr lang="en-GB"/>
              <a:pPr>
                <a:defRPr/>
              </a:pPr>
              <a:t>‹#›</a:t>
            </a:fld>
            <a:endParaRPr lang="en-GB" dirty="0"/>
          </a:p>
        </p:txBody>
      </p:sp>
    </p:spTree>
    <p:extLst>
      <p:ext uri="{BB962C8B-B14F-4D97-AF65-F5344CB8AC3E}">
        <p14:creationId xmlns:p14="http://schemas.microsoft.com/office/powerpoint/2010/main" val="2961964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BA1B5B4-6161-442B-92EC-A0FB17B11B11}" type="datetimeFigureOut">
              <a:rPr lang="en-GB"/>
              <a:pPr>
                <a:defRPr/>
              </a:pPr>
              <a:t>21/10/2021</a:t>
            </a:fld>
            <a:endParaRPr lang="en-GB" dirty="0"/>
          </a:p>
        </p:txBody>
      </p:sp>
      <p:sp>
        <p:nvSpPr>
          <p:cNvPr id="3" name="Footer Placeholder 2"/>
          <p:cNvSpPr>
            <a:spLocks noGrp="1"/>
          </p:cNvSpPr>
          <p:nvPr>
            <p:ph type="ftr" sz="quarter" idx="11"/>
          </p:nvPr>
        </p:nvSpPr>
        <p:spPr/>
        <p:txBody>
          <a:bodyPr/>
          <a:lstStyle>
            <a:lvl1pPr>
              <a:defRPr/>
            </a:lvl1pPr>
          </a:lstStyle>
          <a:p>
            <a:pPr>
              <a:defRPr/>
            </a:pPr>
            <a:endParaRPr lang="en-GB" dirty="0"/>
          </a:p>
        </p:txBody>
      </p:sp>
      <p:sp>
        <p:nvSpPr>
          <p:cNvPr id="4" name="Slide Number Placeholder 3"/>
          <p:cNvSpPr>
            <a:spLocks noGrp="1"/>
          </p:cNvSpPr>
          <p:nvPr>
            <p:ph type="sldNum" sz="quarter" idx="12"/>
          </p:nvPr>
        </p:nvSpPr>
        <p:spPr/>
        <p:txBody>
          <a:bodyPr/>
          <a:lstStyle>
            <a:lvl1pPr>
              <a:defRPr/>
            </a:lvl1pPr>
          </a:lstStyle>
          <a:p>
            <a:pPr>
              <a:defRPr/>
            </a:pPr>
            <a:fld id="{049B8530-912A-4BD6-ACB6-B6D383F8F910}" type="slidenum">
              <a:rPr lang="en-GB"/>
              <a:pPr>
                <a:defRPr/>
              </a:pPr>
              <a:t>‹#›</a:t>
            </a:fld>
            <a:endParaRPr lang="en-GB" dirty="0"/>
          </a:p>
        </p:txBody>
      </p:sp>
    </p:spTree>
    <p:extLst>
      <p:ext uri="{BB962C8B-B14F-4D97-AF65-F5344CB8AC3E}">
        <p14:creationId xmlns:p14="http://schemas.microsoft.com/office/powerpoint/2010/main" val="251132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8832B79-8EFC-4BF6-8EC5-7EF575F6D3A4}" type="datetimeFigureOut">
              <a:rPr lang="en-GB"/>
              <a:pPr>
                <a:defRPr/>
              </a:pPr>
              <a:t>21/10/2021</a:t>
            </a:fld>
            <a:endParaRPr lang="en-GB" dirty="0"/>
          </a:p>
        </p:txBody>
      </p:sp>
      <p:sp>
        <p:nvSpPr>
          <p:cNvPr id="6" name="Footer Placeholder 5"/>
          <p:cNvSpPr>
            <a:spLocks noGrp="1"/>
          </p:cNvSpPr>
          <p:nvPr>
            <p:ph type="ftr" sz="quarter" idx="11"/>
          </p:nvPr>
        </p:nvSpPr>
        <p:spPr/>
        <p:txBody>
          <a:bodyPr/>
          <a:lstStyle>
            <a:lvl1pPr>
              <a:defRPr/>
            </a:lvl1pPr>
          </a:lstStyle>
          <a:p>
            <a:pPr>
              <a:defRPr/>
            </a:pPr>
            <a:endParaRPr lang="en-GB" dirty="0"/>
          </a:p>
        </p:txBody>
      </p:sp>
      <p:sp>
        <p:nvSpPr>
          <p:cNvPr id="7" name="Slide Number Placeholder 6"/>
          <p:cNvSpPr>
            <a:spLocks noGrp="1"/>
          </p:cNvSpPr>
          <p:nvPr>
            <p:ph type="sldNum" sz="quarter" idx="12"/>
          </p:nvPr>
        </p:nvSpPr>
        <p:spPr/>
        <p:txBody>
          <a:bodyPr/>
          <a:lstStyle>
            <a:lvl1pPr>
              <a:defRPr/>
            </a:lvl1pPr>
          </a:lstStyle>
          <a:p>
            <a:pPr>
              <a:defRPr/>
            </a:pPr>
            <a:fld id="{5D01B00A-D4BB-4878-B573-4B5D3E2C88C5}" type="slidenum">
              <a:rPr lang="en-GB"/>
              <a:pPr>
                <a:defRPr/>
              </a:pPr>
              <a:t>‹#›</a:t>
            </a:fld>
            <a:endParaRPr lang="en-GB" dirty="0"/>
          </a:p>
        </p:txBody>
      </p:sp>
    </p:spTree>
    <p:extLst>
      <p:ext uri="{BB962C8B-B14F-4D97-AF65-F5344CB8AC3E}">
        <p14:creationId xmlns:p14="http://schemas.microsoft.com/office/powerpoint/2010/main" val="1251894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p:cNvPicPr>
            <a:picLocks noChangeAspect="1" noChangeArrowheads="1"/>
          </p:cNvPicPr>
          <p:nvPr userDrawn="1"/>
        </p:nvPicPr>
        <p:blipFill>
          <a:blip r:embed="rId14">
            <a:extLst>
              <a:ext uri="{28A0092B-C50C-407E-A947-70E740481C1C}">
                <a14:useLocalDpi xmlns:a14="http://schemas.microsoft.com/office/drawing/2010/main" val="0"/>
              </a:ext>
            </a:extLst>
          </a:blip>
          <a:srcRect l="2682" t="11754" b="50000"/>
          <a:stretch>
            <a:fillRect/>
          </a:stretch>
        </p:blipFill>
        <p:spPr bwMode="auto">
          <a:xfrm>
            <a:off x="3175" y="6432550"/>
            <a:ext cx="9144000" cy="425450"/>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GB" dirty="0"/>
          </a:p>
        </p:txBody>
      </p:sp>
      <p:sp>
        <p:nvSpPr>
          <p:cNvPr id="6" name="Slide Number Placeholder 5"/>
          <p:cNvSpPr>
            <a:spLocks noGrp="1"/>
          </p:cNvSpPr>
          <p:nvPr>
            <p:ph type="sldNum" sz="quarter" idx="4"/>
          </p:nvPr>
        </p:nvSpPr>
        <p:spPr>
          <a:xfrm>
            <a:off x="6597650" y="6448425"/>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406890F-D0AE-40D3-852F-8B0167E60AF9}" type="slidenum">
              <a:rPr lang="en-GB"/>
              <a:pPr>
                <a:defRPr/>
              </a:pPr>
              <a:t>‹#›</a:t>
            </a:fld>
            <a:endParaRPr lang="en-GB" dirty="0"/>
          </a:p>
        </p:txBody>
      </p:sp>
      <p:sp>
        <p:nvSpPr>
          <p:cNvPr id="1029" name="Rectangle 2"/>
          <p:cNvSpPr>
            <a:spLocks noGrp="1" noChangeArrowheads="1"/>
          </p:cNvSpPr>
          <p:nvPr>
            <p:ph type="title"/>
          </p:nvPr>
        </p:nvSpPr>
        <p:spPr bwMode="auto">
          <a:xfrm>
            <a:off x="457200" y="914400"/>
            <a:ext cx="8229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3"/>
          <p:cNvSpPr>
            <a:spLocks noGrp="1" noChangeArrowheads="1"/>
          </p:cNvSpPr>
          <p:nvPr>
            <p:ph type="body" idx="1"/>
          </p:nvPr>
        </p:nvSpPr>
        <p:spPr bwMode="auto">
          <a:xfrm>
            <a:off x="457200" y="1676400"/>
            <a:ext cx="8229600" cy="444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 name="Rectangle 6"/>
          <p:cNvSpPr txBox="1">
            <a:spLocks noChangeArrowheads="1"/>
          </p:cNvSpPr>
          <p:nvPr userDrawn="1"/>
        </p:nvSpPr>
        <p:spPr bwMode="auto">
          <a:xfrm>
            <a:off x="6586538" y="64484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lang="en-US" dirty="0"/>
          </a:p>
        </p:txBody>
      </p:sp>
      <p:pic>
        <p:nvPicPr>
          <p:cNvPr id="1032" name="Picture 16"/>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85750" y="6464300"/>
            <a:ext cx="11811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noChangeArrowheads="1"/>
          </p:cNvPicPr>
          <p:nvPr userDrawn="1"/>
        </p:nvPicPr>
        <p:blipFill>
          <a:blip r:embed="rId14">
            <a:extLst>
              <a:ext uri="{28A0092B-C50C-407E-A947-70E740481C1C}">
                <a14:useLocalDpi xmlns:a14="http://schemas.microsoft.com/office/drawing/2010/main" val="0"/>
              </a:ext>
            </a:extLst>
          </a:blip>
          <a:srcRect l="2682" t="11754" b="50000"/>
          <a:stretch>
            <a:fillRect/>
          </a:stretch>
        </p:blipFill>
        <p:spPr bwMode="auto">
          <a:xfrm>
            <a:off x="0" y="0"/>
            <a:ext cx="9144000" cy="114300"/>
          </a:xfrm>
          <a:prstGeom prst="rect">
            <a:avLst/>
          </a:prstGeom>
          <a:noFill/>
          <a:ln>
            <a:noFill/>
          </a:ln>
          <a:effectLst/>
          <a:extLst>
            <a:ext uri="{909E8E84-426E-40DD-AFC4-6F175D3DCCD1}">
              <a14:hiddenFill xmlns:a14="http://schemas.microsoft.com/office/drawing/2010/main">
                <a:solidFill>
                  <a:srgbClr val="FFBE7D"/>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82"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ctr" rtl="0" fontAlgn="base">
        <a:spcBef>
          <a:spcPct val="0"/>
        </a:spcBef>
        <a:spcAft>
          <a:spcPct val="0"/>
        </a:spcAft>
        <a:defRPr sz="4400" kern="1200">
          <a:solidFill>
            <a:srgbClr val="005A9E"/>
          </a:solidFill>
          <a:latin typeface="Arial" pitchFamily="34" charset="0"/>
          <a:ea typeface="+mj-ea"/>
          <a:cs typeface="Arial" pitchFamily="34" charset="0"/>
        </a:defRPr>
      </a:lvl1pPr>
      <a:lvl2pPr algn="ctr" rtl="0" fontAlgn="base">
        <a:spcBef>
          <a:spcPct val="0"/>
        </a:spcBef>
        <a:spcAft>
          <a:spcPct val="0"/>
        </a:spcAft>
        <a:defRPr sz="4400">
          <a:solidFill>
            <a:srgbClr val="005A9E"/>
          </a:solidFill>
          <a:latin typeface="Arial" charset="0"/>
          <a:cs typeface="Arial" charset="0"/>
        </a:defRPr>
      </a:lvl2pPr>
      <a:lvl3pPr algn="ctr" rtl="0" fontAlgn="base">
        <a:spcBef>
          <a:spcPct val="0"/>
        </a:spcBef>
        <a:spcAft>
          <a:spcPct val="0"/>
        </a:spcAft>
        <a:defRPr sz="4400">
          <a:solidFill>
            <a:srgbClr val="005A9E"/>
          </a:solidFill>
          <a:latin typeface="Arial" charset="0"/>
          <a:cs typeface="Arial" charset="0"/>
        </a:defRPr>
      </a:lvl3pPr>
      <a:lvl4pPr algn="ctr" rtl="0" fontAlgn="base">
        <a:spcBef>
          <a:spcPct val="0"/>
        </a:spcBef>
        <a:spcAft>
          <a:spcPct val="0"/>
        </a:spcAft>
        <a:defRPr sz="4400">
          <a:solidFill>
            <a:srgbClr val="005A9E"/>
          </a:solidFill>
          <a:latin typeface="Arial" charset="0"/>
          <a:cs typeface="Arial" charset="0"/>
        </a:defRPr>
      </a:lvl4pPr>
      <a:lvl5pPr algn="ctr" rtl="0" fontAlgn="base">
        <a:spcBef>
          <a:spcPct val="0"/>
        </a:spcBef>
        <a:spcAft>
          <a:spcPct val="0"/>
        </a:spcAft>
        <a:defRPr sz="4400">
          <a:solidFill>
            <a:srgbClr val="005A9E"/>
          </a:solidFill>
          <a:latin typeface="Arial" charset="0"/>
          <a:cs typeface="Arial" charset="0"/>
        </a:defRPr>
      </a:lvl5pPr>
      <a:lvl6pPr marL="457200" algn="ctr" rtl="0" fontAlgn="base">
        <a:spcBef>
          <a:spcPct val="0"/>
        </a:spcBef>
        <a:spcAft>
          <a:spcPct val="0"/>
        </a:spcAft>
        <a:defRPr sz="4400">
          <a:solidFill>
            <a:srgbClr val="005A9E"/>
          </a:solidFill>
          <a:latin typeface="Arial" charset="0"/>
          <a:cs typeface="Arial" charset="0"/>
        </a:defRPr>
      </a:lvl6pPr>
      <a:lvl7pPr marL="914400" algn="ctr" rtl="0" fontAlgn="base">
        <a:spcBef>
          <a:spcPct val="0"/>
        </a:spcBef>
        <a:spcAft>
          <a:spcPct val="0"/>
        </a:spcAft>
        <a:defRPr sz="4400">
          <a:solidFill>
            <a:srgbClr val="005A9E"/>
          </a:solidFill>
          <a:latin typeface="Arial" charset="0"/>
          <a:cs typeface="Arial" charset="0"/>
        </a:defRPr>
      </a:lvl7pPr>
      <a:lvl8pPr marL="1371600" algn="ctr" rtl="0" fontAlgn="base">
        <a:spcBef>
          <a:spcPct val="0"/>
        </a:spcBef>
        <a:spcAft>
          <a:spcPct val="0"/>
        </a:spcAft>
        <a:defRPr sz="4400">
          <a:solidFill>
            <a:srgbClr val="005A9E"/>
          </a:solidFill>
          <a:latin typeface="Arial" charset="0"/>
          <a:cs typeface="Arial" charset="0"/>
        </a:defRPr>
      </a:lvl8pPr>
      <a:lvl9pPr marL="1828800" algn="ctr" rtl="0" fontAlgn="base">
        <a:spcBef>
          <a:spcPct val="0"/>
        </a:spcBef>
        <a:spcAft>
          <a:spcPct val="0"/>
        </a:spcAft>
        <a:defRPr sz="4400">
          <a:solidFill>
            <a:srgbClr val="005A9E"/>
          </a:solidFill>
          <a:latin typeface="Arial" charset="0"/>
          <a:cs typeface="Arial" charset="0"/>
        </a:defRPr>
      </a:lvl9pPr>
    </p:titleStyle>
    <p:bodyStyle>
      <a:lvl1pPr marL="342900" indent="-342900" algn="l" rtl="0" fontAlgn="base">
        <a:spcBef>
          <a:spcPct val="20000"/>
        </a:spcBef>
        <a:spcAft>
          <a:spcPct val="0"/>
        </a:spcAft>
        <a:buFont typeface="Arial" charset="0"/>
        <a:buChar char="•"/>
        <a:defRPr sz="3200" kern="1200">
          <a:solidFill>
            <a:srgbClr val="005A9E"/>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800" kern="1200">
          <a:solidFill>
            <a:srgbClr val="005A9E"/>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400" kern="1200">
          <a:solidFill>
            <a:srgbClr val="005A9E"/>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2000" kern="1200">
          <a:solidFill>
            <a:srgbClr val="005A9E"/>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2000" kern="1200">
          <a:solidFill>
            <a:srgbClr val="005A9E"/>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1956E9A0"/><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0" y="3733800"/>
            <a:ext cx="9220200" cy="2057400"/>
          </a:xfrm>
        </p:spPr>
        <p:txBody>
          <a:bodyPr/>
          <a:lstStyle/>
          <a:p>
            <a:r>
              <a:rPr lang="en-US" sz="4000" dirty="0" smtClean="0">
                <a:solidFill>
                  <a:schemeClr val="bg1"/>
                </a:solidFill>
                <a:effectLst>
                  <a:outerShdw blurRad="38100" dist="38100" dir="2700000" algn="tl">
                    <a:srgbClr val="000000">
                      <a:alpha val="43137"/>
                    </a:srgbClr>
                  </a:outerShdw>
                </a:effectLst>
              </a:rPr>
              <a:t>Firm Overview</a:t>
            </a:r>
          </a:p>
          <a:p>
            <a:pPr eaLnBrk="1" hangingPunct="1">
              <a:spcAft>
                <a:spcPts val="600"/>
              </a:spcAft>
            </a:pPr>
            <a:r>
              <a:rPr lang="en-GB" sz="4000" dirty="0" smtClean="0">
                <a:solidFill>
                  <a:schemeClr val="bg1"/>
                </a:solidFill>
                <a:effectLst>
                  <a:outerShdw blurRad="38100" dist="38100" dir="2700000" algn="tl">
                    <a:srgbClr val="000000">
                      <a:alpha val="43137"/>
                    </a:srgbClr>
                  </a:outerShdw>
                </a:effectLst>
              </a:rPr>
              <a:t>2021</a:t>
            </a:r>
          </a:p>
        </p:txBody>
      </p:sp>
    </p:spTree>
    <p:extLst>
      <p:ext uri="{BB962C8B-B14F-4D97-AF65-F5344CB8AC3E}">
        <p14:creationId xmlns:p14="http://schemas.microsoft.com/office/powerpoint/2010/main" val="2499089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2718" y="252759"/>
            <a:ext cx="8310282" cy="6858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GB" sz="3200" b="1" dirty="0">
                <a:latin typeface="Arial" pitchFamily="34" charset="0"/>
                <a:cs typeface="Arial" pitchFamily="34" charset="0"/>
              </a:rPr>
              <a:t>Frasers Law Company</a:t>
            </a:r>
          </a:p>
        </p:txBody>
      </p:sp>
      <p:sp>
        <p:nvSpPr>
          <p:cNvPr id="2" name="Content Placeholder 1"/>
          <p:cNvSpPr>
            <a:spLocks noGrp="1"/>
          </p:cNvSpPr>
          <p:nvPr>
            <p:ph idx="1"/>
          </p:nvPr>
        </p:nvSpPr>
        <p:spPr>
          <a:xfrm>
            <a:off x="452718" y="1219200"/>
            <a:ext cx="8229600" cy="4525963"/>
          </a:xfrm>
        </p:spPr>
        <p:txBody>
          <a:bodyPr/>
          <a:lstStyle/>
          <a:p>
            <a:pPr algn="just">
              <a:spcBef>
                <a:spcPts val="600"/>
              </a:spcBef>
              <a:spcAft>
                <a:spcPts val="600"/>
              </a:spcAft>
            </a:pPr>
            <a:r>
              <a:rPr lang="en-US" altLang="en-US" sz="1200" dirty="0">
                <a:solidFill>
                  <a:schemeClr val="tx1"/>
                </a:solidFill>
              </a:rPr>
              <a:t>Frasers (and its predecessor firm) have been collectively advising clients on Vietnam-related transactions for 27 years. </a:t>
            </a:r>
            <a:endParaRPr lang="en-US" altLang="en-US" sz="1200" dirty="0" smtClean="0">
              <a:solidFill>
                <a:schemeClr val="tx1"/>
              </a:solidFill>
            </a:endParaRPr>
          </a:p>
          <a:p>
            <a:pPr algn="just">
              <a:spcBef>
                <a:spcPts val="600"/>
              </a:spcBef>
              <a:spcAft>
                <a:spcPts val="600"/>
              </a:spcAft>
            </a:pPr>
            <a:r>
              <a:rPr lang="en-US" altLang="en-US" sz="1200" dirty="0" smtClean="0">
                <a:solidFill>
                  <a:schemeClr val="tx1"/>
                </a:solidFill>
              </a:rPr>
              <a:t>Frasers </a:t>
            </a:r>
            <a:r>
              <a:rPr lang="en-US" altLang="en-US" sz="1200" dirty="0">
                <a:solidFill>
                  <a:schemeClr val="tx1"/>
                </a:solidFill>
              </a:rPr>
              <a:t>is consistently recognised as being in the top tier of law firms practising in Vietnam by leading independent and authoritative guides to law firms such as The Asia Pacific Legal 500 and </a:t>
            </a:r>
            <a:r>
              <a:rPr lang="en-US" altLang="en-US" sz="1200" dirty="0" smtClean="0">
                <a:solidFill>
                  <a:schemeClr val="tx1"/>
                </a:solidFill>
              </a:rPr>
              <a:t>Asialaw</a:t>
            </a:r>
            <a:r>
              <a:rPr lang="en-US" altLang="en-US" sz="1200" dirty="0">
                <a:solidFill>
                  <a:schemeClr val="tx1"/>
                </a:solidFill>
              </a:rPr>
              <a:t>. </a:t>
            </a:r>
          </a:p>
          <a:p>
            <a:pPr algn="just">
              <a:spcBef>
                <a:spcPts val="600"/>
              </a:spcBef>
              <a:spcAft>
                <a:spcPts val="600"/>
              </a:spcAft>
            </a:pPr>
            <a:r>
              <a:rPr lang="en-US" altLang="en-US" sz="1200" dirty="0">
                <a:solidFill>
                  <a:schemeClr val="tx1"/>
                </a:solidFill>
              </a:rPr>
              <a:t>Frasers has advised leading international and Vietnamese corporations in relation to their business and investments in Vietnam, and we are regarded as being the premier independent legal practice in Vietnam. Frasers is one of the largest law firms in Vietnam with an integrated team of foreign and local lawyers.</a:t>
            </a:r>
          </a:p>
          <a:p>
            <a:pPr algn="just">
              <a:spcBef>
                <a:spcPts val="600"/>
              </a:spcBef>
              <a:spcAft>
                <a:spcPts val="600"/>
              </a:spcAft>
            </a:pPr>
            <a:r>
              <a:rPr lang="en-US" altLang="en-US" sz="1200" dirty="0">
                <a:solidFill>
                  <a:schemeClr val="tx1"/>
                </a:solidFill>
              </a:rPr>
              <a:t>Frasers has built up strong relationships with the Vietnamese business community and government agencies, which is particularly important given the rapidly developing Vietnamese economy and evolving legal framework. </a:t>
            </a:r>
            <a:endParaRPr lang="en-US" sz="1200" dirty="0"/>
          </a:p>
        </p:txBody>
      </p:sp>
      <p:sp>
        <p:nvSpPr>
          <p:cNvPr id="5" name="TextBox 4"/>
          <p:cNvSpPr txBox="1"/>
          <p:nvPr/>
        </p:nvSpPr>
        <p:spPr>
          <a:xfrm>
            <a:off x="4953000" y="5524500"/>
            <a:ext cx="1833282" cy="707886"/>
          </a:xfrm>
          <a:prstGeom prst="rect">
            <a:avLst/>
          </a:prstGeom>
          <a:noFill/>
        </p:spPr>
        <p:txBody>
          <a:bodyPr wrap="square" rtlCol="0">
            <a:spAutoFit/>
          </a:bodyPr>
          <a:lstStyle/>
          <a:p>
            <a:r>
              <a:rPr lang="de-DE" sz="1000" b="1"/>
              <a:t>Mark Fraser, </a:t>
            </a:r>
            <a:r>
              <a:rPr lang="de-DE" sz="1000" b="1" smtClean="0"/>
              <a:t>Managing Partner</a:t>
            </a:r>
            <a:endParaRPr lang="de-DE" sz="1000" b="1"/>
          </a:p>
          <a:p>
            <a:r>
              <a:rPr lang="de-DE" sz="1000" smtClean="0"/>
              <a:t>Vietnam</a:t>
            </a:r>
            <a:endParaRPr lang="de-DE" sz="1000"/>
          </a:p>
          <a:p>
            <a:r>
              <a:rPr lang="de-DE" sz="1000"/>
              <a:t>T: +84 28 3824 2733</a:t>
            </a:r>
          </a:p>
          <a:p>
            <a:r>
              <a:rPr lang="de-DE" sz="1000"/>
              <a:t>E: mark.fraser@frasersvn.com</a:t>
            </a: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19088" y="4343400"/>
            <a:ext cx="1987619" cy="18101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0604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2718" y="1036249"/>
            <a:ext cx="4038600" cy="5259775"/>
          </a:xfrm>
        </p:spPr>
        <p:txBody>
          <a:bodyPr numCol="1"/>
          <a:lstStyle/>
          <a:p>
            <a:pPr marL="0" indent="0">
              <a:spcBef>
                <a:spcPts val="1200"/>
              </a:spcBef>
              <a:buNone/>
            </a:pPr>
            <a:r>
              <a:rPr lang="en-US" sz="1400" b="1" dirty="0" smtClean="0">
                <a:solidFill>
                  <a:schemeClr val="tx1"/>
                </a:solidFill>
              </a:rPr>
              <a:t>Asia </a:t>
            </a:r>
            <a:r>
              <a:rPr lang="en-US" sz="1400" b="1" dirty="0">
                <a:solidFill>
                  <a:schemeClr val="tx1"/>
                </a:solidFill>
              </a:rPr>
              <a:t>Pacific Legal 500 </a:t>
            </a:r>
            <a:r>
              <a:rPr lang="en-US" sz="1400" b="1" dirty="0" smtClean="0">
                <a:solidFill>
                  <a:schemeClr val="tx1"/>
                </a:solidFill>
              </a:rPr>
              <a:t>2021</a:t>
            </a:r>
            <a:endParaRPr lang="en-US" sz="1400" dirty="0">
              <a:solidFill>
                <a:schemeClr val="tx1"/>
              </a:solidFill>
            </a:endParaRPr>
          </a:p>
          <a:p>
            <a:pPr marL="0" lvl="0" indent="0" algn="just">
              <a:spcBef>
                <a:spcPts val="600"/>
              </a:spcBef>
              <a:spcAft>
                <a:spcPts val="600"/>
              </a:spcAft>
              <a:buNone/>
            </a:pPr>
            <a:r>
              <a:rPr lang="en-US" sz="1200" dirty="0" smtClean="0">
                <a:solidFill>
                  <a:schemeClr val="tx1"/>
                </a:solidFill>
              </a:rPr>
              <a:t>Frasers Law Company is honoured to be once again recognised by The Legal 500 as being a Top Tier firm and is ranked in every possible practice area in Vietnam including: </a:t>
            </a:r>
          </a:p>
          <a:p>
            <a:pPr lvl="0" algn="just">
              <a:spcBef>
                <a:spcPts val="600"/>
              </a:spcBef>
              <a:spcAft>
                <a:spcPts val="0"/>
              </a:spcAft>
              <a:buFont typeface="Arial" panose="020B0604020202020204" pitchFamily="34" charset="0"/>
              <a:buChar char="•"/>
            </a:pPr>
            <a:r>
              <a:rPr lang="en-US" sz="1200" dirty="0" smtClean="0">
                <a:solidFill>
                  <a:schemeClr val="tx1"/>
                </a:solidFill>
              </a:rPr>
              <a:t>Banking and Finance</a:t>
            </a:r>
          </a:p>
          <a:p>
            <a:pPr lvl="0" algn="just">
              <a:spcBef>
                <a:spcPts val="600"/>
              </a:spcBef>
              <a:spcAft>
                <a:spcPts val="0"/>
              </a:spcAft>
              <a:buFont typeface="Arial" panose="020B0604020202020204" pitchFamily="34" charset="0"/>
              <a:buChar char="•"/>
            </a:pPr>
            <a:r>
              <a:rPr lang="en-US" sz="1200" dirty="0" smtClean="0">
                <a:solidFill>
                  <a:schemeClr val="tx1"/>
                </a:solidFill>
              </a:rPr>
              <a:t>Capital Markets</a:t>
            </a:r>
          </a:p>
          <a:p>
            <a:pPr lvl="0" algn="just">
              <a:spcBef>
                <a:spcPts val="600"/>
              </a:spcBef>
              <a:spcAft>
                <a:spcPts val="0"/>
              </a:spcAft>
              <a:buFont typeface="Arial" panose="020B0604020202020204" pitchFamily="34" charset="0"/>
              <a:buChar char="•"/>
            </a:pPr>
            <a:r>
              <a:rPr lang="en-US" sz="1200" dirty="0" smtClean="0">
                <a:solidFill>
                  <a:schemeClr val="tx1"/>
                </a:solidFill>
              </a:rPr>
              <a:t>Corporate M&amp;A</a:t>
            </a:r>
          </a:p>
          <a:p>
            <a:pPr lvl="0" algn="just">
              <a:spcBef>
                <a:spcPts val="600"/>
              </a:spcBef>
              <a:spcAft>
                <a:spcPts val="0"/>
              </a:spcAft>
              <a:buFont typeface="Arial" panose="020B0604020202020204" pitchFamily="34" charset="0"/>
              <a:buChar char="•"/>
            </a:pPr>
            <a:r>
              <a:rPr lang="en-US" sz="1200" dirty="0" smtClean="0">
                <a:solidFill>
                  <a:schemeClr val="tx1"/>
                </a:solidFill>
              </a:rPr>
              <a:t>Data Protection</a:t>
            </a:r>
          </a:p>
          <a:p>
            <a:pPr lvl="0" algn="just">
              <a:spcBef>
                <a:spcPts val="600"/>
              </a:spcBef>
              <a:spcAft>
                <a:spcPts val="0"/>
              </a:spcAft>
              <a:buFont typeface="Arial" panose="020B0604020202020204" pitchFamily="34" charset="0"/>
              <a:buChar char="•"/>
            </a:pPr>
            <a:r>
              <a:rPr lang="en-US" sz="1200" dirty="0" smtClean="0">
                <a:solidFill>
                  <a:schemeClr val="tx1"/>
                </a:solidFill>
              </a:rPr>
              <a:t>Dispute Resolution</a:t>
            </a:r>
          </a:p>
          <a:p>
            <a:pPr lvl="0" algn="just">
              <a:spcBef>
                <a:spcPts val="600"/>
              </a:spcBef>
              <a:spcAft>
                <a:spcPts val="0"/>
              </a:spcAft>
              <a:buFont typeface="Arial" panose="020B0604020202020204" pitchFamily="34" charset="0"/>
              <a:buChar char="•"/>
            </a:pPr>
            <a:r>
              <a:rPr lang="en-US" sz="1200" dirty="0" smtClean="0">
                <a:solidFill>
                  <a:schemeClr val="tx1"/>
                </a:solidFill>
              </a:rPr>
              <a:t>Insurance</a:t>
            </a:r>
          </a:p>
          <a:p>
            <a:pPr lvl="0" algn="just">
              <a:spcBef>
                <a:spcPts val="600"/>
              </a:spcBef>
              <a:spcAft>
                <a:spcPts val="0"/>
              </a:spcAft>
              <a:buFont typeface="Arial" panose="020B0604020202020204" pitchFamily="34" charset="0"/>
              <a:buChar char="•"/>
            </a:pPr>
            <a:r>
              <a:rPr lang="en-US" sz="1200" dirty="0" smtClean="0">
                <a:solidFill>
                  <a:schemeClr val="tx1"/>
                </a:solidFill>
              </a:rPr>
              <a:t>Intellectual Property</a:t>
            </a:r>
          </a:p>
          <a:p>
            <a:pPr lvl="0" algn="just">
              <a:spcBef>
                <a:spcPts val="600"/>
              </a:spcBef>
              <a:spcAft>
                <a:spcPts val="0"/>
              </a:spcAft>
              <a:buFont typeface="Arial" panose="020B0604020202020204" pitchFamily="34" charset="0"/>
              <a:buChar char="•"/>
            </a:pPr>
            <a:r>
              <a:rPr lang="en-US" sz="1200" dirty="0" smtClean="0">
                <a:solidFill>
                  <a:schemeClr val="tx1"/>
                </a:solidFill>
              </a:rPr>
              <a:t>Labour and Employment</a:t>
            </a:r>
          </a:p>
          <a:p>
            <a:pPr algn="just">
              <a:spcBef>
                <a:spcPts val="600"/>
              </a:spcBef>
              <a:spcAft>
                <a:spcPts val="0"/>
              </a:spcAft>
              <a:buFont typeface="Arial" panose="020B0604020202020204" pitchFamily="34" charset="0"/>
              <a:buChar char="•"/>
            </a:pPr>
            <a:r>
              <a:rPr lang="en-US" sz="1200" dirty="0">
                <a:solidFill>
                  <a:schemeClr val="tx1"/>
                </a:solidFill>
              </a:rPr>
              <a:t>Projects and Energy</a:t>
            </a:r>
          </a:p>
          <a:p>
            <a:pPr algn="just">
              <a:spcBef>
                <a:spcPts val="600"/>
              </a:spcBef>
              <a:spcAft>
                <a:spcPts val="0"/>
              </a:spcAft>
              <a:buFont typeface="Arial" panose="020B0604020202020204" pitchFamily="34" charset="0"/>
              <a:buChar char="•"/>
            </a:pPr>
            <a:r>
              <a:rPr lang="en-US" sz="1200" dirty="0">
                <a:solidFill>
                  <a:schemeClr val="tx1"/>
                </a:solidFill>
              </a:rPr>
              <a:t>Real Estate and Construction</a:t>
            </a:r>
          </a:p>
          <a:p>
            <a:pPr lvl="0" algn="just">
              <a:spcBef>
                <a:spcPts val="600"/>
              </a:spcBef>
              <a:spcAft>
                <a:spcPts val="0"/>
              </a:spcAft>
              <a:buFont typeface="Arial" panose="020B0604020202020204" pitchFamily="34" charset="0"/>
              <a:buChar char="•"/>
            </a:pPr>
            <a:r>
              <a:rPr lang="en-US" sz="1200" dirty="0" smtClean="0">
                <a:solidFill>
                  <a:schemeClr val="tx1"/>
                </a:solidFill>
              </a:rPr>
              <a:t>Shipping and Aviation</a:t>
            </a:r>
          </a:p>
          <a:p>
            <a:pPr lvl="0" algn="just">
              <a:spcBef>
                <a:spcPts val="600"/>
              </a:spcBef>
              <a:spcAft>
                <a:spcPts val="0"/>
              </a:spcAft>
              <a:buFont typeface="Arial" panose="020B0604020202020204" pitchFamily="34" charset="0"/>
              <a:buChar char="•"/>
            </a:pPr>
            <a:r>
              <a:rPr lang="en-US" sz="1200" dirty="0" smtClean="0">
                <a:solidFill>
                  <a:schemeClr val="tx1"/>
                </a:solidFill>
              </a:rPr>
              <a:t>Tax </a:t>
            </a:r>
          </a:p>
          <a:p>
            <a:pPr marL="0" indent="0" algn="just">
              <a:spcBef>
                <a:spcPts val="600"/>
              </a:spcBef>
              <a:spcAft>
                <a:spcPts val="600"/>
              </a:spcAft>
              <a:buNone/>
            </a:pPr>
            <a:endParaRPr lang="en-US" sz="1200" dirty="0" smtClean="0">
              <a:solidFill>
                <a:schemeClr val="tx1"/>
              </a:solidFill>
            </a:endParaRPr>
          </a:p>
          <a:p>
            <a:pPr marL="0" indent="0" algn="just">
              <a:spcBef>
                <a:spcPts val="600"/>
              </a:spcBef>
              <a:spcAft>
                <a:spcPts val="600"/>
              </a:spcAft>
              <a:buNone/>
            </a:pPr>
            <a:r>
              <a:rPr lang="en-US" sz="1200" dirty="0" smtClean="0">
                <a:solidFill>
                  <a:schemeClr val="tx1"/>
                </a:solidFill>
              </a:rPr>
              <a:t>Frasers Law Company has more practising ‘Hall of Fame’ lawyers (as determined by Legal 500) than any other law firm in Vietnam.</a:t>
            </a:r>
            <a:r>
              <a:rPr lang="en-US" sz="1200" b="1" dirty="0" smtClean="0">
                <a:solidFill>
                  <a:schemeClr val="tx1"/>
                </a:solidFill>
              </a:rPr>
              <a:t>  </a:t>
            </a:r>
            <a:r>
              <a:rPr lang="en-US" sz="1200" dirty="0" smtClean="0">
                <a:solidFill>
                  <a:schemeClr val="tx1"/>
                </a:solidFill>
              </a:rPr>
              <a:t>         </a:t>
            </a:r>
          </a:p>
          <a:p>
            <a:pPr marL="0" indent="0">
              <a:buNone/>
            </a:pPr>
            <a:endParaRPr lang="en-US" sz="1100" b="1" dirty="0" smtClean="0">
              <a:solidFill>
                <a:schemeClr val="tx1"/>
              </a:solidFill>
            </a:endParaRPr>
          </a:p>
          <a:p>
            <a:pPr marL="0" indent="0">
              <a:buNone/>
            </a:pPr>
            <a:endParaRPr lang="en-US" sz="1000" dirty="0">
              <a:solidFill>
                <a:schemeClr val="tx1"/>
              </a:solidFill>
            </a:endParaRPr>
          </a:p>
          <a:p>
            <a:endParaRPr lang="en-US" sz="1000" dirty="0"/>
          </a:p>
          <a:p>
            <a:pPr marL="0" indent="0">
              <a:buNone/>
            </a:pPr>
            <a:endParaRPr lang="en-US" sz="1000" dirty="0" smtClean="0"/>
          </a:p>
          <a:p>
            <a:endParaRPr lang="en-US" sz="1000" dirty="0"/>
          </a:p>
          <a:p>
            <a:endParaRPr lang="en-US" sz="1000" dirty="0"/>
          </a:p>
        </p:txBody>
      </p:sp>
      <p:sp>
        <p:nvSpPr>
          <p:cNvPr id="5" name="Rounded Rectangle 4"/>
          <p:cNvSpPr/>
          <p:nvPr/>
        </p:nvSpPr>
        <p:spPr>
          <a:xfrm>
            <a:off x="452718" y="252759"/>
            <a:ext cx="8310282" cy="6858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GB" sz="3200" b="1" dirty="0" smtClean="0">
                <a:solidFill>
                  <a:prstClr val="white"/>
                </a:solidFill>
                <a:latin typeface="Arial" pitchFamily="34" charset="0"/>
                <a:cs typeface="Arial" pitchFamily="34" charset="0"/>
              </a:rPr>
              <a:t>Practice recognition</a:t>
            </a:r>
            <a:endParaRPr lang="en-GB" sz="3200" b="1" dirty="0">
              <a:solidFill>
                <a:prstClr val="white"/>
              </a:solidFill>
              <a:latin typeface="Arial" pitchFamily="34" charset="0"/>
              <a:cs typeface="Arial" pitchFamily="34" charset="0"/>
            </a:endParaRPr>
          </a:p>
        </p:txBody>
      </p:sp>
      <p:pic>
        <p:nvPicPr>
          <p:cNvPr id="7" name="Picture 6" descr="https://www.legal500.com/wp-content/uploads/sites/18/2021/01/ap-top-tier-firms-2021.jpg"/>
          <p:cNvPicPr/>
          <p:nvPr/>
        </p:nvPicPr>
        <p:blipFill>
          <a:blip r:embed="rId2">
            <a:extLst>
              <a:ext uri="{28A0092B-C50C-407E-A947-70E740481C1C}">
                <a14:useLocalDpi xmlns:a14="http://schemas.microsoft.com/office/drawing/2010/main" val="0"/>
              </a:ext>
            </a:extLst>
          </a:blip>
          <a:srcRect/>
          <a:stretch>
            <a:fillRect/>
          </a:stretch>
        </p:blipFill>
        <p:spPr bwMode="auto">
          <a:xfrm>
            <a:off x="3505200" y="4130108"/>
            <a:ext cx="898566" cy="1173224"/>
          </a:xfrm>
          <a:prstGeom prst="rect">
            <a:avLst/>
          </a:prstGeom>
          <a:noFill/>
          <a:ln>
            <a:noFill/>
          </a:ln>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6759" y="2859798"/>
            <a:ext cx="1991100" cy="99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2"/>
          <p:cNvSpPr>
            <a:spLocks noGrp="1"/>
          </p:cNvSpPr>
          <p:nvPr>
            <p:ph sz="half" idx="1"/>
          </p:nvPr>
        </p:nvSpPr>
        <p:spPr>
          <a:xfrm>
            <a:off x="4626909" y="1019175"/>
            <a:ext cx="4038600" cy="4906963"/>
          </a:xfrm>
        </p:spPr>
        <p:txBody>
          <a:bodyPr/>
          <a:lstStyle/>
          <a:p>
            <a:pPr marL="0" indent="0" algn="just">
              <a:spcBef>
                <a:spcPts val="1200"/>
              </a:spcBef>
              <a:buNone/>
            </a:pPr>
            <a:r>
              <a:rPr lang="en-US" sz="1400" b="1" dirty="0">
                <a:solidFill>
                  <a:schemeClr val="tx1"/>
                </a:solidFill>
              </a:rPr>
              <a:t>Asialaw Profiles </a:t>
            </a:r>
            <a:r>
              <a:rPr lang="en-US" sz="1400" b="1" dirty="0" smtClean="0">
                <a:solidFill>
                  <a:schemeClr val="tx1"/>
                </a:solidFill>
              </a:rPr>
              <a:t>2021</a:t>
            </a:r>
            <a:endParaRPr lang="en-US" sz="1400" dirty="0">
              <a:solidFill>
                <a:schemeClr val="tx1"/>
              </a:solidFill>
            </a:endParaRPr>
          </a:p>
          <a:p>
            <a:pPr marL="0" indent="0" algn="just">
              <a:spcBef>
                <a:spcPts val="1200"/>
              </a:spcBef>
              <a:spcAft>
                <a:spcPts val="600"/>
              </a:spcAft>
              <a:buNone/>
            </a:pPr>
            <a:r>
              <a:rPr lang="en-US" sz="1200" dirty="0">
                <a:solidFill>
                  <a:schemeClr val="tx1"/>
                </a:solidFill>
              </a:rPr>
              <a:t>Frasers is also pleased to share its impressive performance in the </a:t>
            </a:r>
            <a:r>
              <a:rPr lang="en-US" sz="1200" dirty="0" smtClean="0">
                <a:solidFill>
                  <a:schemeClr val="tx1"/>
                </a:solidFill>
              </a:rPr>
              <a:t>25</a:t>
            </a:r>
            <a:r>
              <a:rPr lang="en-US" sz="1200" baseline="30000" dirty="0" smtClean="0">
                <a:solidFill>
                  <a:schemeClr val="tx1"/>
                </a:solidFill>
              </a:rPr>
              <a:t>th</a:t>
            </a:r>
            <a:r>
              <a:rPr lang="en-US" sz="1200" dirty="0" smtClean="0">
                <a:solidFill>
                  <a:schemeClr val="tx1"/>
                </a:solidFill>
              </a:rPr>
              <a:t> Edition </a:t>
            </a:r>
            <a:r>
              <a:rPr lang="en-US" sz="1200" dirty="0">
                <a:solidFill>
                  <a:schemeClr val="tx1"/>
                </a:solidFill>
              </a:rPr>
              <a:t>of </a:t>
            </a:r>
            <a:r>
              <a:rPr lang="en-US" sz="1200" i="1" dirty="0">
                <a:solidFill>
                  <a:schemeClr val="tx1"/>
                </a:solidFill>
              </a:rPr>
              <a:t>Asialaw Profiles </a:t>
            </a:r>
            <a:r>
              <a:rPr lang="en-US" sz="1200" i="1" dirty="0" smtClean="0">
                <a:solidFill>
                  <a:schemeClr val="tx1"/>
                </a:solidFill>
              </a:rPr>
              <a:t>2021</a:t>
            </a:r>
            <a:r>
              <a:rPr lang="en-US" sz="1200" i="1" dirty="0">
                <a:solidFill>
                  <a:schemeClr val="tx1"/>
                </a:solidFill>
              </a:rPr>
              <a:t> </a:t>
            </a:r>
            <a:r>
              <a:rPr lang="en-US" sz="1200" dirty="0">
                <a:solidFill>
                  <a:schemeClr val="tx1"/>
                </a:solidFill>
              </a:rPr>
              <a:t>– The Guide to the Asia-Pacific’s Leading Law Firms.</a:t>
            </a:r>
          </a:p>
          <a:p>
            <a:pPr marL="0" indent="0" algn="just">
              <a:spcBef>
                <a:spcPts val="600"/>
              </a:spcBef>
              <a:spcAft>
                <a:spcPts val="600"/>
              </a:spcAft>
              <a:buNone/>
            </a:pPr>
            <a:r>
              <a:rPr lang="en-US" sz="1200" dirty="0" smtClean="0">
                <a:solidFill>
                  <a:schemeClr val="tx1"/>
                </a:solidFill>
              </a:rPr>
              <a:t>In 2021, our </a:t>
            </a:r>
            <a:r>
              <a:rPr lang="en-US" sz="1200" dirty="0">
                <a:solidFill>
                  <a:schemeClr val="tx1"/>
                </a:solidFill>
              </a:rPr>
              <a:t>firm received the award for Asialaw Client Service Excellence Law Firm of the Year </a:t>
            </a:r>
            <a:r>
              <a:rPr lang="en-US" sz="1200" dirty="0" smtClean="0">
                <a:solidFill>
                  <a:schemeClr val="tx1"/>
                </a:solidFill>
              </a:rPr>
              <a:t>Vietnam in the following practice areas:</a:t>
            </a:r>
          </a:p>
          <a:p>
            <a:pPr lvl="0"/>
            <a:r>
              <a:rPr lang="en-US" sz="1200" dirty="0">
                <a:solidFill>
                  <a:schemeClr val="tx1"/>
                </a:solidFill>
              </a:rPr>
              <a:t>Banking and </a:t>
            </a:r>
            <a:r>
              <a:rPr lang="en-US" sz="1200" dirty="0" smtClean="0">
                <a:solidFill>
                  <a:schemeClr val="tx1"/>
                </a:solidFill>
              </a:rPr>
              <a:t>Finance</a:t>
            </a:r>
          </a:p>
          <a:p>
            <a:pPr lvl="0"/>
            <a:r>
              <a:rPr lang="en-US" sz="1200" dirty="0" smtClean="0">
                <a:solidFill>
                  <a:schemeClr val="tx1"/>
                </a:solidFill>
              </a:rPr>
              <a:t>Construction</a:t>
            </a:r>
          </a:p>
          <a:p>
            <a:pPr lvl="0"/>
            <a:r>
              <a:rPr lang="en-US" sz="1200" dirty="0" smtClean="0">
                <a:solidFill>
                  <a:schemeClr val="tx1"/>
                </a:solidFill>
              </a:rPr>
              <a:t>Corporate </a:t>
            </a:r>
            <a:r>
              <a:rPr lang="en-US" sz="1200" dirty="0">
                <a:solidFill>
                  <a:schemeClr val="tx1"/>
                </a:solidFill>
              </a:rPr>
              <a:t>and </a:t>
            </a:r>
            <a:r>
              <a:rPr lang="en-US" sz="1200" dirty="0" smtClean="0">
                <a:solidFill>
                  <a:schemeClr val="tx1"/>
                </a:solidFill>
              </a:rPr>
              <a:t>M&amp;A</a:t>
            </a:r>
            <a:endParaRPr lang="en-US" sz="1200" dirty="0">
              <a:solidFill>
                <a:schemeClr val="tx1"/>
              </a:solidFill>
            </a:endParaRPr>
          </a:p>
          <a:p>
            <a:pPr lvl="0"/>
            <a:r>
              <a:rPr lang="en-US" sz="1200" dirty="0" smtClean="0">
                <a:solidFill>
                  <a:schemeClr val="tx1"/>
                </a:solidFill>
              </a:rPr>
              <a:t>Energy</a:t>
            </a:r>
            <a:endParaRPr lang="en-US" sz="1200" dirty="0">
              <a:solidFill>
                <a:schemeClr val="tx1"/>
              </a:solidFill>
            </a:endParaRPr>
          </a:p>
          <a:p>
            <a:pPr lvl="0"/>
            <a:r>
              <a:rPr lang="en-US" sz="1200" dirty="0">
                <a:solidFill>
                  <a:schemeClr val="tx1"/>
                </a:solidFill>
              </a:rPr>
              <a:t>Labour and E</a:t>
            </a:r>
            <a:r>
              <a:rPr lang="en-US" sz="1200" dirty="0" smtClean="0">
                <a:solidFill>
                  <a:schemeClr val="tx1"/>
                </a:solidFill>
              </a:rPr>
              <a:t>mployment</a:t>
            </a:r>
          </a:p>
          <a:p>
            <a:pPr lvl="0"/>
            <a:endParaRPr lang="en-US" sz="1200" dirty="0">
              <a:solidFill>
                <a:schemeClr val="tx1"/>
              </a:solidFill>
            </a:endParaRPr>
          </a:p>
          <a:p>
            <a:pPr marL="0" lvl="0" indent="0">
              <a:buNone/>
            </a:pPr>
            <a:endParaRPr lang="en-US" sz="1200" dirty="0" smtClean="0">
              <a:solidFill>
                <a:schemeClr val="tx1"/>
              </a:solidFill>
            </a:endParaRPr>
          </a:p>
          <a:p>
            <a:pPr marL="0" lvl="0" indent="0">
              <a:buNone/>
            </a:pPr>
            <a:r>
              <a:rPr lang="en-US" sz="1200" dirty="0" smtClean="0">
                <a:solidFill>
                  <a:schemeClr val="tx1"/>
                </a:solidFill>
              </a:rPr>
              <a:t>Our Founding Managing Partner Mark Fraser was awarded Asialaw’s “Client Service Excellence Lawyer of the Year – Vietnam” in 2020.</a:t>
            </a:r>
          </a:p>
          <a:p>
            <a:pPr marL="0" indent="0">
              <a:buNone/>
            </a:pPr>
            <a:endParaRPr lang="en-US" sz="1100" b="1" dirty="0" smtClean="0"/>
          </a:p>
          <a:p>
            <a:pPr marL="0" indent="0">
              <a:buNone/>
            </a:pPr>
            <a:endParaRPr lang="en-US" sz="1000" dirty="0"/>
          </a:p>
          <a:p>
            <a:endParaRPr lang="en-US" sz="1000" dirty="0"/>
          </a:p>
          <a:p>
            <a:pPr marL="0" indent="0">
              <a:buNone/>
            </a:pPr>
            <a:endParaRPr lang="en-US" sz="1000" dirty="0" smtClean="0"/>
          </a:p>
          <a:p>
            <a:endParaRPr lang="en-US" sz="1000" dirty="0"/>
          </a:p>
          <a:p>
            <a:endParaRPr lang="en-US" sz="1000" dirty="0"/>
          </a:p>
        </p:txBody>
      </p:sp>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86600" y="2723340"/>
            <a:ext cx="1534197" cy="1696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5041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054800"/>
            <a:ext cx="4038600" cy="4983163"/>
          </a:xfrm>
        </p:spPr>
        <p:txBody>
          <a:bodyPr/>
          <a:lstStyle/>
          <a:p>
            <a:pPr marL="0" indent="0" algn="just">
              <a:spcBef>
                <a:spcPts val="1200"/>
              </a:spcBef>
              <a:buNone/>
            </a:pPr>
            <a:r>
              <a:rPr lang="en-US" sz="1400" b="1" dirty="0" smtClean="0">
                <a:solidFill>
                  <a:schemeClr val="tx1"/>
                </a:solidFill>
              </a:rPr>
              <a:t>IFLR1000 2020</a:t>
            </a:r>
          </a:p>
          <a:p>
            <a:pPr marL="0" indent="0" algn="just">
              <a:spcBef>
                <a:spcPts val="1200"/>
              </a:spcBef>
              <a:spcAft>
                <a:spcPts val="600"/>
              </a:spcAft>
              <a:buNone/>
            </a:pPr>
            <a:r>
              <a:rPr lang="en-US" sz="1200" dirty="0" smtClean="0">
                <a:solidFill>
                  <a:schemeClr val="tx1"/>
                </a:solidFill>
              </a:rPr>
              <a:t>We are repeatedly </a:t>
            </a:r>
            <a:r>
              <a:rPr lang="en-US" sz="1200" dirty="0">
                <a:solidFill>
                  <a:schemeClr val="tx1"/>
                </a:solidFill>
              </a:rPr>
              <a:t>ranked among the </a:t>
            </a:r>
            <a:r>
              <a:rPr lang="en-US" sz="1200" dirty="0" smtClean="0">
                <a:solidFill>
                  <a:schemeClr val="tx1"/>
                </a:solidFill>
              </a:rPr>
              <a:t>leading law firms in Vietnam in the IFLR1000 guide in the following practice areas:</a:t>
            </a:r>
          </a:p>
          <a:p>
            <a:pPr algn="just">
              <a:spcBef>
                <a:spcPts val="600"/>
              </a:spcBef>
              <a:spcAft>
                <a:spcPts val="0"/>
              </a:spcAft>
              <a:buFont typeface="Arial" panose="020B0604020202020204" pitchFamily="34" charset="0"/>
              <a:buChar char="•"/>
            </a:pPr>
            <a:r>
              <a:rPr lang="en-US" sz="1200" dirty="0" smtClean="0">
                <a:solidFill>
                  <a:schemeClr val="tx1"/>
                </a:solidFill>
              </a:rPr>
              <a:t>Banking and Finance</a:t>
            </a:r>
          </a:p>
          <a:p>
            <a:pPr algn="just">
              <a:spcBef>
                <a:spcPts val="600"/>
              </a:spcBef>
              <a:spcAft>
                <a:spcPts val="0"/>
              </a:spcAft>
              <a:buFont typeface="Arial" panose="020B0604020202020204" pitchFamily="34" charset="0"/>
              <a:buChar char="•"/>
            </a:pPr>
            <a:r>
              <a:rPr lang="en-US" sz="1200" dirty="0" smtClean="0">
                <a:solidFill>
                  <a:schemeClr val="tx1"/>
                </a:solidFill>
              </a:rPr>
              <a:t>Capital Markets: Debt</a:t>
            </a:r>
          </a:p>
          <a:p>
            <a:pPr algn="just">
              <a:spcBef>
                <a:spcPts val="600"/>
              </a:spcBef>
              <a:spcAft>
                <a:spcPts val="0"/>
              </a:spcAft>
              <a:buFont typeface="Arial" panose="020B0604020202020204" pitchFamily="34" charset="0"/>
              <a:buChar char="•"/>
            </a:pPr>
            <a:r>
              <a:rPr lang="en-US" sz="1200" dirty="0" smtClean="0">
                <a:solidFill>
                  <a:schemeClr val="tx1"/>
                </a:solidFill>
              </a:rPr>
              <a:t>Capital Markets: Equity</a:t>
            </a:r>
          </a:p>
          <a:p>
            <a:pPr algn="just">
              <a:spcBef>
                <a:spcPts val="600"/>
              </a:spcBef>
              <a:spcAft>
                <a:spcPts val="0"/>
              </a:spcAft>
              <a:buFont typeface="Arial" panose="020B0604020202020204" pitchFamily="34" charset="0"/>
              <a:buChar char="•"/>
            </a:pPr>
            <a:r>
              <a:rPr lang="en-US" sz="1200" dirty="0" smtClean="0">
                <a:solidFill>
                  <a:schemeClr val="tx1"/>
                </a:solidFill>
              </a:rPr>
              <a:t>Corporate M&amp;A</a:t>
            </a:r>
          </a:p>
          <a:p>
            <a:pPr algn="just">
              <a:spcBef>
                <a:spcPts val="600"/>
              </a:spcBef>
              <a:spcAft>
                <a:spcPts val="600"/>
              </a:spcAft>
              <a:buFont typeface="Arial" panose="020B0604020202020204" pitchFamily="34" charset="0"/>
              <a:buChar char="•"/>
            </a:pPr>
            <a:r>
              <a:rPr lang="en-US" sz="1200" dirty="0" smtClean="0">
                <a:solidFill>
                  <a:schemeClr val="tx1"/>
                </a:solidFill>
              </a:rPr>
              <a:t>Project Development</a:t>
            </a:r>
            <a:endParaRPr lang="en-US" sz="1200" dirty="0">
              <a:solidFill>
                <a:schemeClr val="tx1"/>
              </a:solidFill>
            </a:endParaRPr>
          </a:p>
          <a:p>
            <a:pPr marL="0" indent="0" algn="just">
              <a:buNone/>
            </a:pPr>
            <a:r>
              <a:rPr lang="en-US" sz="1400" dirty="0">
                <a:solidFill>
                  <a:schemeClr val="tx1"/>
                </a:solidFill>
              </a:rPr>
              <a:t> </a:t>
            </a:r>
            <a:endParaRPr lang="en-US" sz="1400" dirty="0" smtClean="0">
              <a:solidFill>
                <a:schemeClr val="tx1"/>
              </a:solidFill>
            </a:endParaRPr>
          </a:p>
          <a:p>
            <a:pPr marL="0" indent="0" algn="just">
              <a:buNone/>
            </a:pPr>
            <a:r>
              <a:rPr lang="en-US" sz="1400" b="1" dirty="0" smtClean="0">
                <a:solidFill>
                  <a:schemeClr val="tx1"/>
                </a:solidFill>
              </a:rPr>
              <a:t>Benchmark </a:t>
            </a:r>
            <a:r>
              <a:rPr lang="en-US" sz="1400" b="1" dirty="0">
                <a:solidFill>
                  <a:schemeClr val="tx1"/>
                </a:solidFill>
              </a:rPr>
              <a:t>Litigation 2020</a:t>
            </a:r>
          </a:p>
          <a:p>
            <a:pPr marL="0" indent="0" algn="just">
              <a:spcBef>
                <a:spcPts val="600"/>
              </a:spcBef>
              <a:buNone/>
            </a:pPr>
            <a:r>
              <a:rPr lang="en-US" sz="1200" dirty="0">
                <a:solidFill>
                  <a:schemeClr val="tx1"/>
                </a:solidFill>
              </a:rPr>
              <a:t>Frasers is ranked a “Recommended Firm” in the Benchmark Litigation 2020 edition.</a:t>
            </a:r>
          </a:p>
          <a:p>
            <a:pPr marL="0" indent="0" algn="just">
              <a:spcBef>
                <a:spcPts val="600"/>
              </a:spcBef>
              <a:buNone/>
            </a:pPr>
            <a:r>
              <a:rPr lang="en-US" sz="1200" dirty="0">
                <a:solidFill>
                  <a:schemeClr val="tx1"/>
                </a:solidFill>
              </a:rPr>
              <a:t>Frasers received a “Vietnam Firm of the Year” nomination in the Benchmark Litigation 2020 Awards.</a:t>
            </a:r>
          </a:p>
          <a:p>
            <a:pPr marL="0" indent="0" algn="just">
              <a:spcBef>
                <a:spcPts val="600"/>
              </a:spcBef>
              <a:buNone/>
            </a:pPr>
            <a:r>
              <a:rPr lang="en-US" sz="1200" dirty="0">
                <a:solidFill>
                  <a:schemeClr val="tx1"/>
                </a:solidFill>
              </a:rPr>
              <a:t>Mark Fraser was nominated for “Vietnam Lawyer of the Year” in the Benchmark Litigation 2020 Awards.</a:t>
            </a:r>
          </a:p>
          <a:p>
            <a:pPr algn="just"/>
            <a:endParaRPr lang="en-US" sz="1400" dirty="0">
              <a:solidFill>
                <a:schemeClr val="tx1"/>
              </a:solidFill>
            </a:endParaRPr>
          </a:p>
          <a:p>
            <a:pPr marL="0" indent="0" algn="just">
              <a:buNone/>
            </a:pPr>
            <a:endParaRPr lang="en-US" sz="1400" i="1" dirty="0">
              <a:solidFill>
                <a:schemeClr val="tx1"/>
              </a:solidFill>
            </a:endParaRPr>
          </a:p>
          <a:p>
            <a:pPr marL="0" indent="0" algn="just">
              <a:buNone/>
            </a:pPr>
            <a:endParaRPr lang="en-US" sz="1400" dirty="0">
              <a:solidFill>
                <a:schemeClr val="tx1"/>
              </a:solidFill>
            </a:endParaRPr>
          </a:p>
        </p:txBody>
      </p:sp>
      <p:sp>
        <p:nvSpPr>
          <p:cNvPr id="5" name="Rounded Rectangle 4"/>
          <p:cNvSpPr/>
          <p:nvPr/>
        </p:nvSpPr>
        <p:spPr>
          <a:xfrm>
            <a:off x="452718" y="252759"/>
            <a:ext cx="8310282" cy="6858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GB" sz="3200" b="1" dirty="0" smtClean="0">
                <a:solidFill>
                  <a:prstClr val="white"/>
                </a:solidFill>
                <a:latin typeface="Arial" pitchFamily="34" charset="0"/>
                <a:cs typeface="Arial" pitchFamily="34" charset="0"/>
              </a:rPr>
              <a:t>Practice recognition</a:t>
            </a:r>
            <a:endParaRPr lang="en-GB" sz="3200" b="1" dirty="0">
              <a:solidFill>
                <a:prstClr val="white"/>
              </a:solidFill>
              <a:latin typeface="Arial" pitchFamily="34" charset="0"/>
              <a:cs typeface="Arial" pitchFamily="34" charset="0"/>
            </a:endParaRPr>
          </a:p>
        </p:txBody>
      </p:sp>
      <p:pic>
        <p:nvPicPr>
          <p:cNvPr id="1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1905000"/>
            <a:ext cx="1066798"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1700" y="5381625"/>
            <a:ext cx="1257300"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3"/>
          <p:cNvSpPr txBox="1">
            <a:spLocks/>
          </p:cNvSpPr>
          <p:nvPr/>
        </p:nvSpPr>
        <p:spPr bwMode="auto">
          <a:xfrm>
            <a:off x="462243" y="1066800"/>
            <a:ext cx="3962400" cy="4998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2800" kern="1200">
                <a:solidFill>
                  <a:srgbClr val="005A9E"/>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400" kern="1200">
                <a:solidFill>
                  <a:srgbClr val="005A9E"/>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000" kern="1200">
                <a:solidFill>
                  <a:srgbClr val="005A9E"/>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1800" kern="1200">
                <a:solidFill>
                  <a:srgbClr val="005A9E"/>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1800" kern="1200">
                <a:solidFill>
                  <a:srgbClr val="005A9E"/>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spcBef>
                <a:spcPts val="1200"/>
              </a:spcBef>
              <a:buFont typeface="Arial" charset="0"/>
              <a:buNone/>
            </a:pPr>
            <a:r>
              <a:rPr lang="en-US" sz="1400" b="1" dirty="0" smtClean="0">
                <a:solidFill>
                  <a:schemeClr val="tx1"/>
                </a:solidFill>
              </a:rPr>
              <a:t>Chambers Asia Pacific 2020</a:t>
            </a:r>
          </a:p>
          <a:p>
            <a:pPr marL="0" indent="0" algn="just">
              <a:spcBef>
                <a:spcPts val="600"/>
              </a:spcBef>
              <a:buFont typeface="Arial" charset="0"/>
              <a:buNone/>
            </a:pPr>
            <a:r>
              <a:rPr lang="en-US" sz="1200" dirty="0" smtClean="0">
                <a:solidFill>
                  <a:schemeClr val="tx1"/>
                </a:solidFill>
              </a:rPr>
              <a:t>The publication has ranked Frasers Law Company in numerous practice areas, especially in the following:</a:t>
            </a:r>
          </a:p>
          <a:p>
            <a:pPr algn="just">
              <a:spcBef>
                <a:spcPts val="600"/>
              </a:spcBef>
            </a:pPr>
            <a:r>
              <a:rPr lang="en-US" sz="1200" dirty="0" smtClean="0">
                <a:solidFill>
                  <a:schemeClr val="tx1"/>
                </a:solidFill>
              </a:rPr>
              <a:t>Banking and Finance</a:t>
            </a:r>
          </a:p>
          <a:p>
            <a:pPr algn="just">
              <a:spcBef>
                <a:spcPts val="600"/>
              </a:spcBef>
            </a:pPr>
            <a:r>
              <a:rPr lang="en-US" sz="1200" dirty="0" smtClean="0">
                <a:solidFill>
                  <a:schemeClr val="tx1"/>
                </a:solidFill>
              </a:rPr>
              <a:t>Corporate M&amp;A</a:t>
            </a:r>
          </a:p>
          <a:p>
            <a:pPr algn="just">
              <a:spcBef>
                <a:spcPts val="600"/>
              </a:spcBef>
            </a:pPr>
            <a:r>
              <a:rPr lang="en-US" sz="1200" dirty="0" smtClean="0">
                <a:solidFill>
                  <a:schemeClr val="tx1"/>
                </a:solidFill>
              </a:rPr>
              <a:t>Dispute Resolution: International Arbitration</a:t>
            </a:r>
          </a:p>
          <a:p>
            <a:pPr algn="just">
              <a:spcBef>
                <a:spcPts val="600"/>
              </a:spcBef>
            </a:pPr>
            <a:r>
              <a:rPr lang="en-US" sz="1200" dirty="0" smtClean="0">
                <a:solidFill>
                  <a:schemeClr val="tx1"/>
                </a:solidFill>
              </a:rPr>
              <a:t>Projects, Infrastructure and Energy </a:t>
            </a:r>
          </a:p>
          <a:p>
            <a:pPr algn="just">
              <a:spcBef>
                <a:spcPts val="600"/>
              </a:spcBef>
            </a:pPr>
            <a:r>
              <a:rPr lang="en-US" sz="1200" dirty="0" smtClean="0">
                <a:solidFill>
                  <a:schemeClr val="tx1"/>
                </a:solidFill>
              </a:rPr>
              <a:t>Intellectual Property</a:t>
            </a:r>
          </a:p>
          <a:p>
            <a:pPr algn="just">
              <a:spcBef>
                <a:spcPts val="600"/>
              </a:spcBef>
            </a:pPr>
            <a:r>
              <a:rPr lang="en-US" sz="1200" dirty="0" smtClean="0">
                <a:solidFill>
                  <a:schemeClr val="tx1"/>
                </a:solidFill>
              </a:rPr>
              <a:t>Tax</a:t>
            </a:r>
          </a:p>
          <a:p>
            <a:pPr marL="0" indent="0" algn="just">
              <a:buFont typeface="Arial" charset="0"/>
              <a:buNone/>
            </a:pPr>
            <a:endParaRPr lang="en-US" sz="1400" dirty="0" smtClean="0">
              <a:solidFill>
                <a:schemeClr val="tx1"/>
              </a:solidFill>
            </a:endParaRPr>
          </a:p>
          <a:p>
            <a:pPr marL="0" indent="0" algn="just">
              <a:buFont typeface="Arial" charset="0"/>
              <a:buNone/>
            </a:pPr>
            <a:endParaRPr lang="en-US" sz="1400" dirty="0" smtClean="0">
              <a:solidFill>
                <a:schemeClr val="tx1"/>
              </a:solidFill>
            </a:endParaRPr>
          </a:p>
          <a:p>
            <a:pPr marL="0" indent="0" algn="just">
              <a:buFont typeface="Arial" charset="0"/>
              <a:buNone/>
            </a:pPr>
            <a:endParaRPr lang="en-US" sz="1400" dirty="0" smtClean="0">
              <a:solidFill>
                <a:schemeClr val="tx1"/>
              </a:solidFill>
            </a:endParaRPr>
          </a:p>
          <a:p>
            <a:pPr marL="0" indent="0" algn="just">
              <a:buFont typeface="Arial" charset="0"/>
              <a:buNone/>
            </a:pPr>
            <a:endParaRPr lang="en-US" sz="1400" dirty="0" smtClean="0">
              <a:solidFill>
                <a:schemeClr val="tx1"/>
              </a:solidFill>
            </a:endParaRPr>
          </a:p>
          <a:p>
            <a:pPr marL="0" indent="0" algn="just">
              <a:buFont typeface="Arial" charset="0"/>
              <a:buNone/>
            </a:pPr>
            <a:endParaRPr lang="en-US" sz="1400" dirty="0" smtClean="0">
              <a:solidFill>
                <a:schemeClr val="tx1"/>
              </a:solidFill>
            </a:endParaRPr>
          </a:p>
          <a:p>
            <a:pPr marL="0" indent="0" algn="just">
              <a:buFont typeface="Arial" charset="0"/>
              <a:buNone/>
            </a:pPr>
            <a:endParaRPr lang="en-US" sz="1400" dirty="0" smtClean="0">
              <a:solidFill>
                <a:schemeClr val="tx1"/>
              </a:solidFill>
            </a:endParaRPr>
          </a:p>
          <a:p>
            <a:pPr marL="0" indent="0" algn="just">
              <a:buFont typeface="Arial" charset="0"/>
              <a:buNone/>
            </a:pPr>
            <a:endParaRPr lang="en-US" sz="1400" dirty="0" smtClean="0">
              <a:solidFill>
                <a:schemeClr val="tx1"/>
              </a:solidFill>
            </a:endParaRPr>
          </a:p>
          <a:p>
            <a:pPr marL="0" indent="0" algn="just">
              <a:buFont typeface="Arial" charset="0"/>
              <a:buNone/>
            </a:pPr>
            <a:endParaRPr lang="en-US" sz="1400" dirty="0" smtClean="0">
              <a:solidFill>
                <a:schemeClr val="tx1"/>
              </a:solidFill>
            </a:endParaRPr>
          </a:p>
          <a:p>
            <a:pPr marL="0" indent="0" algn="just">
              <a:buFont typeface="Arial" charset="0"/>
              <a:buNone/>
            </a:pPr>
            <a:endParaRPr lang="en-US" sz="1400" dirty="0" smtClean="0">
              <a:solidFill>
                <a:schemeClr val="tx1"/>
              </a:solidFill>
            </a:endParaRPr>
          </a:p>
          <a:p>
            <a:pPr marL="0" indent="0" algn="just">
              <a:buFont typeface="Arial" charset="0"/>
              <a:buNone/>
            </a:pPr>
            <a:endParaRPr lang="en-US" sz="1400" b="1" dirty="0" smtClean="0">
              <a:solidFill>
                <a:schemeClr val="tx1"/>
              </a:solidFill>
            </a:endParaRPr>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6178" y="3950079"/>
            <a:ext cx="1437340" cy="1150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1033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0" y="1752600"/>
            <a:ext cx="4038600" cy="3635733"/>
          </a:xfrm>
        </p:spPr>
        <p:txBody>
          <a:bodyPr numCol="1"/>
          <a:lstStyle/>
          <a:p>
            <a:pPr marL="0" indent="0" algn="just">
              <a:buNone/>
            </a:pPr>
            <a:r>
              <a:rPr lang="en-SG" sz="1400" b="1" dirty="0">
                <a:solidFill>
                  <a:schemeClr val="tx1"/>
                </a:solidFill>
              </a:rPr>
              <a:t>ALB Super 50 TMT Lawyers </a:t>
            </a:r>
            <a:r>
              <a:rPr lang="en-SG" sz="1400" b="1" dirty="0" smtClean="0">
                <a:solidFill>
                  <a:schemeClr val="tx1"/>
                </a:solidFill>
              </a:rPr>
              <a:t>2021</a:t>
            </a:r>
          </a:p>
          <a:p>
            <a:pPr marL="0" indent="0" algn="just">
              <a:buNone/>
            </a:pPr>
            <a:endParaRPr lang="en-SG" sz="1400" b="1" dirty="0">
              <a:solidFill>
                <a:schemeClr val="tx1"/>
              </a:solidFill>
            </a:endParaRPr>
          </a:p>
          <a:p>
            <a:pPr marL="0" indent="0" algn="just">
              <a:buNone/>
            </a:pPr>
            <a:r>
              <a:rPr lang="en-SG" sz="1400" dirty="0">
                <a:solidFill>
                  <a:schemeClr val="tx1"/>
                </a:solidFill>
              </a:rPr>
              <a:t>ALB Super 50 TMT Lawyers 2021 list spotlights the most highly recommended TMT practitioners based permanently in the Asian region. </a:t>
            </a:r>
            <a:endParaRPr lang="en-SG" sz="1400" dirty="0" smtClean="0">
              <a:solidFill>
                <a:schemeClr val="tx1"/>
              </a:solidFill>
            </a:endParaRPr>
          </a:p>
          <a:p>
            <a:pPr marL="0" indent="0" algn="just">
              <a:buNone/>
            </a:pPr>
            <a:endParaRPr lang="en-SG" sz="1400" dirty="0" smtClean="0">
              <a:solidFill>
                <a:schemeClr val="tx1"/>
              </a:solidFill>
            </a:endParaRPr>
          </a:p>
          <a:p>
            <a:pPr marL="0" indent="0" algn="just">
              <a:buNone/>
            </a:pPr>
            <a:r>
              <a:rPr lang="en-SG" sz="1400" dirty="0" smtClean="0">
                <a:solidFill>
                  <a:schemeClr val="tx1"/>
                </a:solidFill>
              </a:rPr>
              <a:t>The </a:t>
            </a:r>
            <a:r>
              <a:rPr lang="en-SG" sz="1400" dirty="0">
                <a:solidFill>
                  <a:schemeClr val="tx1"/>
                </a:solidFill>
              </a:rPr>
              <a:t>list will showcase the top 50 lawyers who are doing high-quality work, and in the process earning accolades from their colleagues, superiors and clients.</a:t>
            </a:r>
            <a:endParaRPr lang="en-US" sz="1400" dirty="0">
              <a:solidFill>
                <a:schemeClr val="tx1"/>
              </a:solidFill>
            </a:endParaRPr>
          </a:p>
          <a:p>
            <a:pPr marL="0" indent="0" algn="just">
              <a:buNone/>
            </a:pPr>
            <a:endParaRPr lang="en-US" sz="1400" dirty="0" smtClean="0">
              <a:solidFill>
                <a:schemeClr val="tx1"/>
              </a:solidFill>
            </a:endParaRPr>
          </a:p>
          <a:p>
            <a:pPr marL="0" indent="0" algn="just">
              <a:buNone/>
            </a:pPr>
            <a:r>
              <a:rPr lang="en-US" sz="1400" dirty="0" smtClean="0">
                <a:solidFill>
                  <a:schemeClr val="tx1"/>
                </a:solidFill>
              </a:rPr>
              <a:t>Frasers has</a:t>
            </a:r>
            <a:r>
              <a:rPr lang="en-IN" sz="1400" dirty="0" smtClean="0">
                <a:solidFill>
                  <a:schemeClr val="tx1"/>
                </a:solidFill>
              </a:rPr>
              <a:t> </a:t>
            </a:r>
            <a:r>
              <a:rPr lang="en-IN" sz="1400" dirty="0">
                <a:solidFill>
                  <a:schemeClr val="tx1"/>
                </a:solidFill>
              </a:rPr>
              <a:t>been selected for the ALB Super 50 TMT Lawyers, a listing which will be published in the August 2021 issue of ALB </a:t>
            </a:r>
            <a:r>
              <a:rPr lang="en-IN" sz="1400" dirty="0" smtClean="0">
                <a:solidFill>
                  <a:schemeClr val="tx1"/>
                </a:solidFill>
              </a:rPr>
              <a:t>Asia.</a:t>
            </a:r>
            <a:endParaRPr lang="en-US" sz="1400" dirty="0">
              <a:solidFill>
                <a:schemeClr val="tx1"/>
              </a:solidFill>
            </a:endParaRPr>
          </a:p>
          <a:p>
            <a:pPr marL="0" lvl="0" indent="0" algn="just">
              <a:spcBef>
                <a:spcPts val="600"/>
              </a:spcBef>
              <a:spcAft>
                <a:spcPts val="600"/>
              </a:spcAft>
              <a:buNone/>
            </a:pPr>
            <a:r>
              <a:rPr lang="en-US" sz="1200" dirty="0" smtClean="0">
                <a:solidFill>
                  <a:schemeClr val="tx1"/>
                </a:solidFill>
              </a:rPr>
              <a:t>     </a:t>
            </a:r>
          </a:p>
          <a:p>
            <a:pPr marL="0" indent="0">
              <a:buNone/>
            </a:pPr>
            <a:endParaRPr lang="en-US" sz="1100" b="1" dirty="0" smtClean="0">
              <a:solidFill>
                <a:schemeClr val="tx1"/>
              </a:solidFill>
            </a:endParaRPr>
          </a:p>
          <a:p>
            <a:pPr marL="0" indent="0">
              <a:buNone/>
            </a:pPr>
            <a:endParaRPr lang="en-US" sz="1000" dirty="0">
              <a:solidFill>
                <a:schemeClr val="tx1"/>
              </a:solidFill>
            </a:endParaRPr>
          </a:p>
          <a:p>
            <a:endParaRPr lang="en-US" sz="1000" dirty="0"/>
          </a:p>
          <a:p>
            <a:pPr marL="0" indent="0">
              <a:buNone/>
            </a:pPr>
            <a:endParaRPr lang="en-US" sz="1000" dirty="0" smtClean="0"/>
          </a:p>
          <a:p>
            <a:endParaRPr lang="en-US" sz="1000" dirty="0"/>
          </a:p>
          <a:p>
            <a:endParaRPr lang="en-US" sz="1000" dirty="0"/>
          </a:p>
        </p:txBody>
      </p:sp>
      <p:sp>
        <p:nvSpPr>
          <p:cNvPr id="5" name="Rounded Rectangle 4"/>
          <p:cNvSpPr/>
          <p:nvPr/>
        </p:nvSpPr>
        <p:spPr>
          <a:xfrm>
            <a:off x="452718" y="252759"/>
            <a:ext cx="8310282" cy="6858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GB" sz="3200" b="1" dirty="0" smtClean="0">
                <a:solidFill>
                  <a:prstClr val="white"/>
                </a:solidFill>
                <a:latin typeface="Arial" pitchFamily="34" charset="0"/>
                <a:cs typeface="Arial" pitchFamily="34" charset="0"/>
              </a:rPr>
              <a:t>Practice recognition</a:t>
            </a:r>
            <a:endParaRPr lang="en-GB" sz="3200" b="1" dirty="0">
              <a:solidFill>
                <a:prstClr val="white"/>
              </a:solidFill>
              <a:latin typeface="Arial" pitchFamily="34" charset="0"/>
              <a:cs typeface="Arial" pitchFamily="34" charset="0"/>
            </a:endParaRPr>
          </a:p>
        </p:txBody>
      </p:sp>
      <p:sp>
        <p:nvSpPr>
          <p:cNvPr id="9" name="Content Placeholder 2"/>
          <p:cNvSpPr>
            <a:spLocks noGrp="1"/>
          </p:cNvSpPr>
          <p:nvPr>
            <p:ph sz="half" idx="1"/>
          </p:nvPr>
        </p:nvSpPr>
        <p:spPr>
          <a:xfrm>
            <a:off x="4626909" y="1019175"/>
            <a:ext cx="4038600" cy="4906963"/>
          </a:xfrm>
        </p:spPr>
        <p:txBody>
          <a:bodyPr/>
          <a:lstStyle/>
          <a:p>
            <a:pPr marL="0" indent="0">
              <a:buNone/>
            </a:pPr>
            <a:endParaRPr lang="en-US" sz="1100" b="1" dirty="0" smtClean="0"/>
          </a:p>
          <a:p>
            <a:pPr marL="0" indent="0">
              <a:buNone/>
            </a:pPr>
            <a:endParaRPr lang="en-US" sz="1000" dirty="0"/>
          </a:p>
          <a:p>
            <a:endParaRPr lang="en-US" sz="1000" dirty="0"/>
          </a:p>
          <a:p>
            <a:pPr marL="0" indent="0">
              <a:buNone/>
            </a:pPr>
            <a:endParaRPr lang="en-US" sz="1000" dirty="0" smtClean="0"/>
          </a:p>
          <a:p>
            <a:endParaRPr lang="en-US" sz="1000" dirty="0"/>
          </a:p>
          <a:p>
            <a:endParaRPr lang="en-US" sz="10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2362200"/>
            <a:ext cx="17526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4030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452718" y="252759"/>
            <a:ext cx="8310282" cy="6858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GB" sz="3200" b="1" dirty="0">
                <a:solidFill>
                  <a:prstClr val="white"/>
                </a:solidFill>
                <a:latin typeface="Arial" pitchFamily="34" charset="0"/>
                <a:cs typeface="Arial" pitchFamily="34" charset="0"/>
              </a:rPr>
              <a:t>Core Practice Areas</a:t>
            </a:r>
          </a:p>
        </p:txBody>
      </p:sp>
      <p:sp>
        <p:nvSpPr>
          <p:cNvPr id="7" name="Content Placeholder 2"/>
          <p:cNvSpPr>
            <a:spLocks noGrp="1"/>
          </p:cNvSpPr>
          <p:nvPr>
            <p:ph idx="1"/>
          </p:nvPr>
        </p:nvSpPr>
        <p:spPr>
          <a:xfrm>
            <a:off x="609600" y="1562100"/>
            <a:ext cx="3886200" cy="4525963"/>
          </a:xfrm>
        </p:spPr>
        <p:txBody>
          <a:bodyPr/>
          <a:lstStyle/>
          <a:p>
            <a:r>
              <a:rPr lang="en-GB" sz="1800" dirty="0">
                <a:solidFill>
                  <a:schemeClr val="tx1"/>
                </a:solidFill>
                <a:latin typeface="Arial" charset="0"/>
                <a:cs typeface="Arial" charset="0"/>
              </a:rPr>
              <a:t>Corporate and Commercial</a:t>
            </a:r>
          </a:p>
          <a:p>
            <a:r>
              <a:rPr lang="en-US" sz="1800" dirty="0">
                <a:solidFill>
                  <a:schemeClr val="tx1"/>
                </a:solidFill>
                <a:latin typeface="Arial" charset="0"/>
                <a:cs typeface="Arial" charset="0"/>
              </a:rPr>
              <a:t>Corporate Fraud</a:t>
            </a:r>
            <a:endParaRPr lang="en-GB" sz="1800" dirty="0">
              <a:solidFill>
                <a:schemeClr val="tx1"/>
              </a:solidFill>
              <a:latin typeface="Arial" charset="0"/>
              <a:cs typeface="Arial" charset="0"/>
            </a:endParaRPr>
          </a:p>
          <a:p>
            <a:r>
              <a:rPr lang="en-US" sz="1800" dirty="0">
                <a:solidFill>
                  <a:schemeClr val="tx1"/>
                </a:solidFill>
                <a:latin typeface="Arial" charset="0"/>
                <a:cs typeface="Arial" charset="0"/>
              </a:rPr>
              <a:t>ESG (Environmental Social and Governance)</a:t>
            </a:r>
            <a:endParaRPr lang="en-GB" sz="1800" dirty="0">
              <a:solidFill>
                <a:schemeClr val="tx1"/>
              </a:solidFill>
              <a:latin typeface="Arial" charset="0"/>
              <a:cs typeface="Arial" charset="0"/>
            </a:endParaRPr>
          </a:p>
          <a:p>
            <a:r>
              <a:rPr lang="en-GB" sz="1800" dirty="0" smtClean="0">
                <a:solidFill>
                  <a:schemeClr val="tx1"/>
                </a:solidFill>
                <a:latin typeface="Arial" charset="0"/>
                <a:cs typeface="Arial" charset="0"/>
              </a:rPr>
              <a:t>Banking </a:t>
            </a:r>
            <a:r>
              <a:rPr lang="en-GB" sz="1800" dirty="0">
                <a:solidFill>
                  <a:schemeClr val="tx1"/>
                </a:solidFill>
                <a:latin typeface="Arial" charset="0"/>
                <a:cs typeface="Arial" charset="0"/>
              </a:rPr>
              <a:t>and Finance</a:t>
            </a:r>
          </a:p>
          <a:p>
            <a:r>
              <a:rPr lang="en-GB" sz="1800" dirty="0">
                <a:solidFill>
                  <a:schemeClr val="tx1"/>
                </a:solidFill>
                <a:latin typeface="Arial" charset="0"/>
                <a:cs typeface="Arial" charset="0"/>
              </a:rPr>
              <a:t>Capital Markets</a:t>
            </a:r>
          </a:p>
          <a:p>
            <a:r>
              <a:rPr lang="en-GB" sz="1800" dirty="0">
                <a:solidFill>
                  <a:schemeClr val="tx1"/>
                </a:solidFill>
                <a:latin typeface="Arial" charset="0"/>
                <a:cs typeface="Arial" charset="0"/>
              </a:rPr>
              <a:t>Competition and Antitrust</a:t>
            </a:r>
          </a:p>
          <a:p>
            <a:r>
              <a:rPr lang="en-GB" sz="1800" dirty="0">
                <a:solidFill>
                  <a:schemeClr val="tx1"/>
                </a:solidFill>
                <a:latin typeface="Arial" charset="0"/>
                <a:cs typeface="Arial" charset="0"/>
              </a:rPr>
              <a:t>Dispute Resolution</a:t>
            </a:r>
          </a:p>
          <a:p>
            <a:r>
              <a:rPr lang="en-GB" sz="1800" dirty="0">
                <a:solidFill>
                  <a:schemeClr val="tx1"/>
                </a:solidFill>
                <a:latin typeface="Arial" charset="0"/>
                <a:cs typeface="Arial" charset="0"/>
              </a:rPr>
              <a:t>Employment</a:t>
            </a:r>
          </a:p>
          <a:p>
            <a:r>
              <a:rPr lang="en-GB" sz="1800" dirty="0">
                <a:solidFill>
                  <a:schemeClr val="tx1"/>
                </a:solidFill>
                <a:latin typeface="Arial" charset="0"/>
                <a:cs typeface="Arial" charset="0"/>
              </a:rPr>
              <a:t>Insurance</a:t>
            </a:r>
          </a:p>
          <a:p>
            <a:r>
              <a:rPr lang="en-GB" sz="1800" dirty="0">
                <a:solidFill>
                  <a:schemeClr val="tx1"/>
                </a:solidFill>
                <a:latin typeface="Arial" charset="0"/>
                <a:cs typeface="Arial" charset="0"/>
              </a:rPr>
              <a:t>Intellectual </a:t>
            </a:r>
            <a:r>
              <a:rPr lang="en-GB" sz="1800" dirty="0" smtClean="0">
                <a:solidFill>
                  <a:schemeClr val="tx1"/>
                </a:solidFill>
                <a:latin typeface="Arial" charset="0"/>
                <a:cs typeface="Arial" charset="0"/>
              </a:rPr>
              <a:t>Property</a:t>
            </a:r>
          </a:p>
        </p:txBody>
      </p:sp>
      <p:sp>
        <p:nvSpPr>
          <p:cNvPr id="8" name="Content Placeholder 2"/>
          <p:cNvSpPr txBox="1">
            <a:spLocks/>
          </p:cNvSpPr>
          <p:nvPr/>
        </p:nvSpPr>
        <p:spPr bwMode="auto">
          <a:xfrm>
            <a:off x="4876800" y="1562100"/>
            <a:ext cx="388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rgbClr val="005A9E"/>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800" kern="1200">
                <a:solidFill>
                  <a:srgbClr val="005A9E"/>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400" kern="1200">
                <a:solidFill>
                  <a:srgbClr val="005A9E"/>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2000" kern="1200">
                <a:solidFill>
                  <a:srgbClr val="005A9E"/>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2000" kern="1200">
                <a:solidFill>
                  <a:srgbClr val="005A9E"/>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800" dirty="0">
                <a:solidFill>
                  <a:prstClr val="black"/>
                </a:solidFill>
                <a:latin typeface="Arial" charset="0"/>
                <a:cs typeface="Arial" charset="0"/>
              </a:rPr>
              <a:t>International Trade</a:t>
            </a:r>
          </a:p>
          <a:p>
            <a:r>
              <a:rPr lang="en-GB" sz="1800" dirty="0">
                <a:solidFill>
                  <a:prstClr val="black"/>
                </a:solidFill>
                <a:latin typeface="Arial" charset="0"/>
                <a:cs typeface="Arial" charset="0"/>
              </a:rPr>
              <a:t>Investigations</a:t>
            </a:r>
          </a:p>
          <a:p>
            <a:r>
              <a:rPr lang="en-GB" sz="1800" dirty="0" smtClean="0">
                <a:solidFill>
                  <a:prstClr val="black"/>
                </a:solidFill>
                <a:latin typeface="Arial" charset="0"/>
                <a:cs typeface="Arial" charset="0"/>
              </a:rPr>
              <a:t>Mergers </a:t>
            </a:r>
            <a:r>
              <a:rPr lang="en-GB" sz="1800" dirty="0">
                <a:solidFill>
                  <a:prstClr val="black"/>
                </a:solidFill>
                <a:latin typeface="Arial" charset="0"/>
                <a:cs typeface="Arial" charset="0"/>
              </a:rPr>
              <a:t>and Acquisitions</a:t>
            </a:r>
          </a:p>
          <a:p>
            <a:r>
              <a:rPr lang="en-GB" sz="1800" dirty="0">
                <a:solidFill>
                  <a:prstClr val="black"/>
                </a:solidFill>
                <a:latin typeface="Arial" charset="0"/>
                <a:cs typeface="Arial" charset="0"/>
              </a:rPr>
              <a:t>Project Finance</a:t>
            </a:r>
          </a:p>
          <a:p>
            <a:r>
              <a:rPr lang="en-GB" sz="1800" dirty="0">
                <a:solidFill>
                  <a:prstClr val="black"/>
                </a:solidFill>
                <a:latin typeface="Arial" charset="0"/>
                <a:cs typeface="Arial" charset="0"/>
              </a:rPr>
              <a:t>Projects and Energy </a:t>
            </a:r>
          </a:p>
          <a:p>
            <a:r>
              <a:rPr lang="en-GB" sz="1800" dirty="0">
                <a:solidFill>
                  <a:prstClr val="black"/>
                </a:solidFill>
                <a:latin typeface="Arial" charset="0"/>
                <a:cs typeface="Arial" charset="0"/>
              </a:rPr>
              <a:t>Real Estate</a:t>
            </a:r>
          </a:p>
          <a:p>
            <a:r>
              <a:rPr lang="en-GB" sz="1800" dirty="0">
                <a:solidFill>
                  <a:prstClr val="black"/>
                </a:solidFill>
                <a:latin typeface="Arial" charset="0"/>
                <a:cs typeface="Arial" charset="0"/>
              </a:rPr>
              <a:t>Regulatory Compliance</a:t>
            </a:r>
          </a:p>
          <a:p>
            <a:r>
              <a:rPr lang="en-GB" sz="1800" dirty="0">
                <a:solidFill>
                  <a:prstClr val="black"/>
                </a:solidFill>
                <a:latin typeface="Arial" charset="0"/>
                <a:cs typeface="Arial" charset="0"/>
              </a:rPr>
              <a:t>Restructuring and Insolvency</a:t>
            </a:r>
          </a:p>
          <a:p>
            <a:r>
              <a:rPr lang="en-GB" sz="1800" dirty="0">
                <a:solidFill>
                  <a:prstClr val="black"/>
                </a:solidFill>
                <a:latin typeface="Arial" charset="0"/>
                <a:cs typeface="Arial" charset="0"/>
              </a:rPr>
              <a:t>Tax</a:t>
            </a:r>
          </a:p>
          <a:p>
            <a:r>
              <a:rPr lang="en-GB" sz="1800" dirty="0">
                <a:solidFill>
                  <a:prstClr val="black"/>
                </a:solidFill>
                <a:latin typeface="Arial" charset="0"/>
                <a:cs typeface="Arial" charset="0"/>
              </a:rPr>
              <a:t>Technology, Media and Telecommunications</a:t>
            </a:r>
          </a:p>
          <a:p>
            <a:pPr marL="0" indent="0">
              <a:buFont typeface="Arial" charset="0"/>
              <a:buNone/>
            </a:pPr>
            <a:endParaRPr lang="en-GB" sz="1800" b="1" dirty="0">
              <a:solidFill>
                <a:prstClr val="black"/>
              </a:solidFill>
              <a:latin typeface="Arial" charset="0"/>
              <a:cs typeface="Arial" charset="0"/>
            </a:endParaRPr>
          </a:p>
        </p:txBody>
      </p:sp>
    </p:spTree>
    <p:extLst>
      <p:ext uri="{BB962C8B-B14F-4D97-AF65-F5344CB8AC3E}">
        <p14:creationId xmlns:p14="http://schemas.microsoft.com/office/powerpoint/2010/main" val="2625417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2718" y="252759"/>
            <a:ext cx="8310282" cy="6858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GB" sz="3200" b="1" dirty="0" smtClean="0">
                <a:latin typeface="Arial" pitchFamily="34" charset="0"/>
                <a:cs typeface="Arial" pitchFamily="34" charset="0"/>
              </a:rPr>
              <a:t>Key Industry Sectors</a:t>
            </a:r>
            <a:endParaRPr lang="en-GB" sz="3200" b="1" dirty="0">
              <a:latin typeface="Arial" pitchFamily="34" charset="0"/>
              <a:cs typeface="Arial" pitchFamily="34" charset="0"/>
            </a:endParaRPr>
          </a:p>
        </p:txBody>
      </p:sp>
      <p:sp>
        <p:nvSpPr>
          <p:cNvPr id="6" name="Content Placeholder 2"/>
          <p:cNvSpPr>
            <a:spLocks noGrp="1"/>
          </p:cNvSpPr>
          <p:nvPr>
            <p:ph idx="1"/>
          </p:nvPr>
        </p:nvSpPr>
        <p:spPr>
          <a:xfrm>
            <a:off x="452718" y="1600200"/>
            <a:ext cx="4454562" cy="4525963"/>
          </a:xfrm>
        </p:spPr>
        <p:txBody>
          <a:bodyPr/>
          <a:lstStyle/>
          <a:p>
            <a:r>
              <a:rPr lang="en-GB" sz="1800" dirty="0" smtClean="0">
                <a:solidFill>
                  <a:schemeClr val="tx1"/>
                </a:solidFill>
              </a:rPr>
              <a:t>Banking and Finance</a:t>
            </a:r>
          </a:p>
          <a:p>
            <a:r>
              <a:rPr lang="en-GB" sz="1800" dirty="0" smtClean="0">
                <a:solidFill>
                  <a:schemeClr val="tx1"/>
                </a:solidFill>
              </a:rPr>
              <a:t>Capital Markets and Securities</a:t>
            </a:r>
          </a:p>
          <a:p>
            <a:r>
              <a:rPr lang="en-GB" sz="1800" dirty="0" smtClean="0">
                <a:solidFill>
                  <a:schemeClr val="tx1"/>
                </a:solidFill>
              </a:rPr>
              <a:t>Education</a:t>
            </a:r>
          </a:p>
          <a:p>
            <a:r>
              <a:rPr lang="en-GB" sz="1800" dirty="0" smtClean="0">
                <a:solidFill>
                  <a:schemeClr val="tx1"/>
                </a:solidFill>
              </a:rPr>
              <a:t>Employment and Human Resources</a:t>
            </a:r>
          </a:p>
          <a:p>
            <a:r>
              <a:rPr lang="en-GB" sz="1800" dirty="0" smtClean="0">
                <a:solidFill>
                  <a:schemeClr val="tx1"/>
                </a:solidFill>
              </a:rPr>
              <a:t>Equitisations</a:t>
            </a:r>
          </a:p>
          <a:p>
            <a:r>
              <a:rPr lang="en-GB" sz="1800" dirty="0" smtClean="0">
                <a:solidFill>
                  <a:schemeClr val="tx1"/>
                </a:solidFill>
              </a:rPr>
              <a:t>FMCG</a:t>
            </a:r>
          </a:p>
          <a:p>
            <a:r>
              <a:rPr lang="en-GB" sz="1800" dirty="0" smtClean="0">
                <a:solidFill>
                  <a:schemeClr val="tx1"/>
                </a:solidFill>
              </a:rPr>
              <a:t>Healthcare and Pharmaceuticals</a:t>
            </a:r>
          </a:p>
          <a:p>
            <a:r>
              <a:rPr lang="en-GB" sz="1800" dirty="0">
                <a:solidFill>
                  <a:schemeClr val="tx1"/>
                </a:solidFill>
              </a:rPr>
              <a:t>Investment Funds</a:t>
            </a:r>
          </a:p>
          <a:p>
            <a:pPr marL="0" indent="0">
              <a:buNone/>
            </a:pPr>
            <a:endParaRPr lang="en-GB" sz="1800" dirty="0" smtClean="0">
              <a:solidFill>
                <a:schemeClr val="tx1"/>
              </a:solidFill>
            </a:endParaRPr>
          </a:p>
        </p:txBody>
      </p:sp>
      <p:sp>
        <p:nvSpPr>
          <p:cNvPr id="7" name="Content Placeholder 2"/>
          <p:cNvSpPr txBox="1">
            <a:spLocks/>
          </p:cNvSpPr>
          <p:nvPr/>
        </p:nvSpPr>
        <p:spPr bwMode="auto">
          <a:xfrm>
            <a:off x="4907280" y="1600200"/>
            <a:ext cx="408432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rgbClr val="005A9E"/>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800" kern="1200">
                <a:solidFill>
                  <a:srgbClr val="005A9E"/>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400" kern="1200">
                <a:solidFill>
                  <a:srgbClr val="005A9E"/>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2000" kern="1200">
                <a:solidFill>
                  <a:srgbClr val="005A9E"/>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2000" kern="1200">
                <a:solidFill>
                  <a:srgbClr val="005A9E"/>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800" dirty="0" smtClean="0">
                <a:solidFill>
                  <a:schemeClr val="tx1"/>
                </a:solidFill>
              </a:rPr>
              <a:t>Insurance</a:t>
            </a:r>
            <a:endParaRPr lang="en-GB" sz="1800" dirty="0">
              <a:solidFill>
                <a:schemeClr val="tx1"/>
              </a:solidFill>
            </a:endParaRPr>
          </a:p>
          <a:p>
            <a:r>
              <a:rPr lang="en-GB" sz="1800" dirty="0" smtClean="0">
                <a:solidFill>
                  <a:schemeClr val="tx1"/>
                </a:solidFill>
              </a:rPr>
              <a:t>IT, Media and Telecoms</a:t>
            </a:r>
          </a:p>
          <a:p>
            <a:r>
              <a:rPr lang="en-GB" sz="1800" dirty="0" smtClean="0">
                <a:solidFill>
                  <a:schemeClr val="tx1"/>
                </a:solidFill>
              </a:rPr>
              <a:t>Manufacturing</a:t>
            </a:r>
          </a:p>
          <a:p>
            <a:r>
              <a:rPr lang="en-GB" sz="1800" dirty="0" smtClean="0">
                <a:solidFill>
                  <a:schemeClr val="tx1"/>
                </a:solidFill>
              </a:rPr>
              <a:t>Energy</a:t>
            </a:r>
          </a:p>
          <a:p>
            <a:r>
              <a:rPr lang="en-GB" sz="1800" dirty="0" smtClean="0">
                <a:solidFill>
                  <a:schemeClr val="tx1"/>
                </a:solidFill>
              </a:rPr>
              <a:t>Projects and Infrastructure</a:t>
            </a:r>
          </a:p>
          <a:p>
            <a:r>
              <a:rPr lang="en-GB" sz="1800" dirty="0">
                <a:solidFill>
                  <a:schemeClr val="tx1"/>
                </a:solidFill>
              </a:rPr>
              <a:t>Real Estate and Construction</a:t>
            </a:r>
          </a:p>
          <a:p>
            <a:r>
              <a:rPr lang="en-GB" sz="1800" dirty="0" smtClean="0">
                <a:solidFill>
                  <a:schemeClr val="tx1"/>
                </a:solidFill>
              </a:rPr>
              <a:t>Retail</a:t>
            </a:r>
          </a:p>
          <a:p>
            <a:r>
              <a:rPr lang="en-GB" sz="1800" dirty="0" smtClean="0">
                <a:solidFill>
                  <a:schemeClr val="tx1"/>
                </a:solidFill>
              </a:rPr>
              <a:t>Transportation and Logistics</a:t>
            </a:r>
          </a:p>
          <a:p>
            <a:r>
              <a:rPr lang="en-GB" sz="1800" dirty="0" smtClean="0">
                <a:solidFill>
                  <a:schemeClr val="tx1"/>
                </a:solidFill>
              </a:rPr>
              <a:t>Travel, Hospitality and Tourism</a:t>
            </a:r>
          </a:p>
        </p:txBody>
      </p:sp>
    </p:spTree>
    <p:extLst>
      <p:ext uri="{BB962C8B-B14F-4D97-AF65-F5344CB8AC3E}">
        <p14:creationId xmlns:p14="http://schemas.microsoft.com/office/powerpoint/2010/main" val="3539925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3"/>
          <p:cNvSpPr txBox="1">
            <a:spLocks noChangeArrowheads="1"/>
          </p:cNvSpPr>
          <p:nvPr/>
        </p:nvSpPr>
        <p:spPr bwMode="auto">
          <a:xfrm>
            <a:off x="762000" y="4703699"/>
            <a:ext cx="362108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AU" sz="1200" b="1" dirty="0">
                <a:solidFill>
                  <a:schemeClr val="bg1"/>
                </a:solidFill>
                <a:latin typeface="Arial" charset="0"/>
              </a:rPr>
              <a:t>Ho Chi Minh City Office</a:t>
            </a:r>
          </a:p>
          <a:p>
            <a:r>
              <a:rPr lang="en-US" sz="1200" dirty="0">
                <a:solidFill>
                  <a:schemeClr val="bg1"/>
                </a:solidFill>
                <a:latin typeface="Arial" charset="0"/>
              </a:rPr>
              <a:t>Unit 19.01, 19th </a:t>
            </a:r>
            <a:r>
              <a:rPr lang="en-US" sz="1200" dirty="0" smtClean="0">
                <a:solidFill>
                  <a:schemeClr val="bg1"/>
                </a:solidFill>
                <a:latin typeface="Arial" charset="0"/>
              </a:rPr>
              <a:t>Floor, Deutsches </a:t>
            </a:r>
            <a:r>
              <a:rPr lang="en-US" sz="1200" dirty="0">
                <a:solidFill>
                  <a:schemeClr val="bg1"/>
                </a:solidFill>
                <a:latin typeface="Arial" charset="0"/>
              </a:rPr>
              <a:t>Haus</a:t>
            </a:r>
          </a:p>
          <a:p>
            <a:r>
              <a:rPr lang="en-US" sz="1200" dirty="0">
                <a:solidFill>
                  <a:schemeClr val="bg1"/>
                </a:solidFill>
                <a:latin typeface="Arial" charset="0"/>
              </a:rPr>
              <a:t>33 Le Duan </a:t>
            </a:r>
            <a:r>
              <a:rPr lang="en-US" sz="1200" dirty="0" smtClean="0">
                <a:solidFill>
                  <a:schemeClr val="bg1"/>
                </a:solidFill>
                <a:latin typeface="Arial" charset="0"/>
              </a:rPr>
              <a:t>Boulevard, </a:t>
            </a:r>
          </a:p>
          <a:p>
            <a:r>
              <a:rPr lang="en-US" sz="1200" dirty="0" smtClean="0">
                <a:solidFill>
                  <a:schemeClr val="bg1"/>
                </a:solidFill>
                <a:latin typeface="Arial" charset="0"/>
              </a:rPr>
              <a:t>District 1, Ho </a:t>
            </a:r>
            <a:r>
              <a:rPr lang="en-US" sz="1200" dirty="0">
                <a:solidFill>
                  <a:schemeClr val="bg1"/>
                </a:solidFill>
                <a:latin typeface="Arial" charset="0"/>
              </a:rPr>
              <a:t>Chi Minh </a:t>
            </a:r>
            <a:r>
              <a:rPr lang="en-US" sz="1200" dirty="0" smtClean="0">
                <a:solidFill>
                  <a:schemeClr val="bg1"/>
                </a:solidFill>
                <a:latin typeface="Arial" charset="0"/>
              </a:rPr>
              <a:t>City</a:t>
            </a:r>
            <a:endParaRPr lang="en-US" sz="1200" dirty="0">
              <a:solidFill>
                <a:schemeClr val="bg1"/>
              </a:solidFill>
              <a:latin typeface="Arial" charset="0"/>
            </a:endParaRPr>
          </a:p>
          <a:p>
            <a:r>
              <a:rPr lang="en-AU" sz="1200" dirty="0" smtClean="0">
                <a:solidFill>
                  <a:schemeClr val="bg1"/>
                </a:solidFill>
                <a:latin typeface="Arial" charset="0"/>
              </a:rPr>
              <a:t>Phone</a:t>
            </a:r>
            <a:r>
              <a:rPr lang="en-AU" sz="1200" dirty="0">
                <a:solidFill>
                  <a:schemeClr val="bg1"/>
                </a:solidFill>
                <a:latin typeface="Arial" charset="0"/>
              </a:rPr>
              <a:t> </a:t>
            </a:r>
            <a:r>
              <a:rPr lang="en-AU" sz="1200" dirty="0" smtClean="0">
                <a:solidFill>
                  <a:schemeClr val="bg1"/>
                </a:solidFill>
                <a:latin typeface="Arial" charset="0"/>
              </a:rPr>
              <a:t>  +84 28 </a:t>
            </a:r>
            <a:r>
              <a:rPr lang="en-AU" sz="1200" dirty="0">
                <a:solidFill>
                  <a:schemeClr val="bg1"/>
                </a:solidFill>
                <a:latin typeface="Arial" charset="0"/>
              </a:rPr>
              <a:t>3824 2733</a:t>
            </a:r>
          </a:p>
          <a:p>
            <a:r>
              <a:rPr lang="en-AU" sz="1200" dirty="0" smtClean="0">
                <a:solidFill>
                  <a:schemeClr val="bg1"/>
                </a:solidFill>
                <a:latin typeface="Arial" charset="0"/>
              </a:rPr>
              <a:t>Fax   +84 28 </a:t>
            </a:r>
            <a:r>
              <a:rPr lang="en-AU" sz="1200" dirty="0">
                <a:solidFill>
                  <a:schemeClr val="bg1"/>
                </a:solidFill>
                <a:latin typeface="Arial" charset="0"/>
              </a:rPr>
              <a:t>3824 2736</a:t>
            </a:r>
          </a:p>
        </p:txBody>
      </p:sp>
      <p:sp>
        <p:nvSpPr>
          <p:cNvPr id="26627" name="Text Box 5"/>
          <p:cNvSpPr txBox="1">
            <a:spLocks noChangeArrowheads="1"/>
          </p:cNvSpPr>
          <p:nvPr/>
        </p:nvSpPr>
        <p:spPr bwMode="auto">
          <a:xfrm>
            <a:off x="4724400" y="4703699"/>
            <a:ext cx="4114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r>
              <a:rPr lang="en-AU" sz="1200" b="1" dirty="0">
                <a:solidFill>
                  <a:schemeClr val="bg1"/>
                </a:solidFill>
                <a:latin typeface="Arial" charset="0"/>
              </a:rPr>
              <a:t>Hanoi Office</a:t>
            </a:r>
          </a:p>
          <a:p>
            <a:pPr algn="r"/>
            <a:r>
              <a:rPr lang="en-AU" sz="1200" dirty="0">
                <a:solidFill>
                  <a:schemeClr val="bg1"/>
                </a:solidFill>
                <a:latin typeface="Arial" charset="0"/>
              </a:rPr>
              <a:t>Unit 1205, 12</a:t>
            </a:r>
            <a:r>
              <a:rPr lang="en-AU" sz="1200" baseline="30000" dirty="0">
                <a:solidFill>
                  <a:schemeClr val="bg1"/>
                </a:solidFill>
                <a:latin typeface="Arial" charset="0"/>
              </a:rPr>
              <a:t>th</a:t>
            </a:r>
            <a:r>
              <a:rPr lang="en-AU" sz="1200" dirty="0">
                <a:solidFill>
                  <a:schemeClr val="bg1"/>
                </a:solidFill>
                <a:latin typeface="Arial" charset="0"/>
              </a:rPr>
              <a:t> Floor, Pacific Place</a:t>
            </a:r>
          </a:p>
          <a:p>
            <a:pPr algn="r"/>
            <a:r>
              <a:rPr lang="en-AU" sz="1200" dirty="0">
                <a:solidFill>
                  <a:schemeClr val="bg1"/>
                </a:solidFill>
                <a:latin typeface="Arial" charset="0"/>
              </a:rPr>
              <a:t>83B Ly Thuong Kiet Street</a:t>
            </a:r>
            <a:br>
              <a:rPr lang="en-AU" sz="1200" dirty="0">
                <a:solidFill>
                  <a:schemeClr val="bg1"/>
                </a:solidFill>
                <a:latin typeface="Arial" charset="0"/>
              </a:rPr>
            </a:br>
            <a:r>
              <a:rPr lang="en-AU" sz="1200" dirty="0">
                <a:solidFill>
                  <a:schemeClr val="bg1"/>
                </a:solidFill>
                <a:latin typeface="Arial" charset="0"/>
              </a:rPr>
              <a:t>Hoan Kiem District , Hanoi</a:t>
            </a:r>
          </a:p>
          <a:p>
            <a:pPr algn="r"/>
            <a:r>
              <a:rPr lang="en-AU" sz="1200" dirty="0" smtClean="0">
                <a:solidFill>
                  <a:schemeClr val="bg1"/>
                </a:solidFill>
                <a:latin typeface="Arial" charset="0"/>
              </a:rPr>
              <a:t>	         Phone</a:t>
            </a:r>
            <a:r>
              <a:rPr lang="en-AU" sz="1200" dirty="0">
                <a:solidFill>
                  <a:schemeClr val="bg1"/>
                </a:solidFill>
                <a:latin typeface="Arial" charset="0"/>
              </a:rPr>
              <a:t>	</a:t>
            </a:r>
            <a:r>
              <a:rPr lang="en-AU" sz="1200" dirty="0" smtClean="0">
                <a:solidFill>
                  <a:schemeClr val="bg1"/>
                </a:solidFill>
                <a:latin typeface="Arial" charset="0"/>
              </a:rPr>
              <a:t> +84 24 </a:t>
            </a:r>
            <a:r>
              <a:rPr lang="en-AU" sz="1200" dirty="0">
                <a:solidFill>
                  <a:schemeClr val="bg1"/>
                </a:solidFill>
                <a:latin typeface="Arial" charset="0"/>
              </a:rPr>
              <a:t>3946 1203</a:t>
            </a:r>
            <a:endParaRPr lang="fr-FR" sz="1200" dirty="0">
              <a:solidFill>
                <a:schemeClr val="bg1"/>
              </a:solidFill>
              <a:latin typeface="Arial" charset="0"/>
            </a:endParaRPr>
          </a:p>
          <a:p>
            <a:pPr algn="r"/>
            <a:r>
              <a:rPr lang="fr-FR" sz="1200" dirty="0" smtClean="0">
                <a:solidFill>
                  <a:schemeClr val="bg1"/>
                </a:solidFill>
                <a:latin typeface="Arial" charset="0"/>
              </a:rPr>
              <a:t>        Fax</a:t>
            </a:r>
            <a:r>
              <a:rPr lang="fr-FR" sz="1200" dirty="0">
                <a:solidFill>
                  <a:schemeClr val="bg1"/>
                </a:solidFill>
                <a:latin typeface="Arial" charset="0"/>
              </a:rPr>
              <a:t>	</a:t>
            </a:r>
            <a:r>
              <a:rPr lang="fr-FR" sz="1200" dirty="0" smtClean="0">
                <a:solidFill>
                  <a:schemeClr val="bg1"/>
                </a:solidFill>
                <a:latin typeface="Arial" charset="0"/>
              </a:rPr>
              <a:t>+84 24 </a:t>
            </a:r>
            <a:r>
              <a:rPr lang="fr-FR" sz="1200" dirty="0">
                <a:solidFill>
                  <a:schemeClr val="bg1"/>
                </a:solidFill>
                <a:latin typeface="Arial" charset="0"/>
              </a:rPr>
              <a:t>3946 1214</a:t>
            </a:r>
            <a:r>
              <a:rPr lang="en-AU" sz="1200" dirty="0">
                <a:solidFill>
                  <a:schemeClr val="bg1"/>
                </a:solidFill>
                <a:latin typeface="Arial" charset="0"/>
              </a:rPr>
              <a:t> </a:t>
            </a:r>
          </a:p>
        </p:txBody>
      </p:sp>
      <p:sp>
        <p:nvSpPr>
          <p:cNvPr id="5" name="Text Box 4"/>
          <p:cNvSpPr txBox="1">
            <a:spLocks noChangeArrowheads="1"/>
          </p:cNvSpPr>
          <p:nvPr/>
        </p:nvSpPr>
        <p:spPr bwMode="auto">
          <a:xfrm>
            <a:off x="0" y="5791200"/>
            <a:ext cx="9144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AU" dirty="0">
              <a:solidFill>
                <a:schemeClr val="bg1"/>
              </a:solidFill>
              <a:latin typeface="Arial" charset="0"/>
            </a:endParaRPr>
          </a:p>
          <a:p>
            <a:pPr algn="ctr"/>
            <a:r>
              <a:rPr lang="en-AU" sz="1200" dirty="0">
                <a:solidFill>
                  <a:schemeClr val="bg1"/>
                </a:solidFill>
                <a:latin typeface="Arial" charset="0"/>
              </a:rPr>
              <a:t>       E-mail: </a:t>
            </a:r>
            <a:r>
              <a:rPr lang="en-AU" sz="1200" dirty="0" smtClean="0">
                <a:solidFill>
                  <a:schemeClr val="bg1"/>
                </a:solidFill>
                <a:latin typeface="Arial" charset="0"/>
              </a:rPr>
              <a:t>legalenquiries@frasersvn.com  </a:t>
            </a:r>
          </a:p>
          <a:p>
            <a:pPr algn="ctr"/>
            <a:endParaRPr lang="en-AU" sz="1200" dirty="0">
              <a:solidFill>
                <a:schemeClr val="bg1"/>
              </a:solidFill>
              <a:latin typeface="Arial" charset="0"/>
            </a:endParaRPr>
          </a:p>
          <a:p>
            <a:pPr algn="ctr"/>
            <a:r>
              <a:rPr lang="en-AU" sz="1200" dirty="0" smtClean="0">
                <a:solidFill>
                  <a:schemeClr val="bg1"/>
                </a:solidFill>
                <a:latin typeface="Arial" charset="0"/>
              </a:rPr>
              <a:t>www.frasersvn.com</a:t>
            </a:r>
            <a:endParaRPr lang="en-AU" sz="1200" dirty="0">
              <a:solidFill>
                <a:schemeClr val="bg1"/>
              </a:solidFill>
              <a:latin typeface="Arial" charset="0"/>
            </a:endParaRPr>
          </a:p>
        </p:txBody>
      </p:sp>
    </p:spTree>
    <p:extLst>
      <p:ext uri="{BB962C8B-B14F-4D97-AF65-F5344CB8AC3E}">
        <p14:creationId xmlns:p14="http://schemas.microsoft.com/office/powerpoint/2010/main" val="611638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7206</TotalTime>
  <Words>533</Words>
  <Application>Microsoft Office PowerPoint</Application>
  <PresentationFormat>On-screen Show (4:3)</PresentationFormat>
  <Paragraphs>153</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Frasers</dc:creator>
  <cp:lastModifiedBy>Frasers</cp:lastModifiedBy>
  <cp:revision>384</cp:revision>
  <cp:lastPrinted>2021-01-30T07:41:12Z</cp:lastPrinted>
  <dcterms:created xsi:type="dcterms:W3CDTF">2012-07-23T01:59:13Z</dcterms:created>
  <dcterms:modified xsi:type="dcterms:W3CDTF">2021-10-21T10:16:30Z</dcterms:modified>
</cp:coreProperties>
</file>